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36"/>
  </p:notesMasterIdLst>
  <p:sldIdLst>
    <p:sldId id="261" r:id="rId3"/>
    <p:sldId id="279" r:id="rId4"/>
    <p:sldId id="283" r:id="rId5"/>
    <p:sldId id="314" r:id="rId6"/>
    <p:sldId id="315" r:id="rId7"/>
    <p:sldId id="325" r:id="rId8"/>
    <p:sldId id="321" r:id="rId9"/>
    <p:sldId id="276" r:id="rId10"/>
    <p:sldId id="277" r:id="rId11"/>
    <p:sldId id="337" r:id="rId12"/>
    <p:sldId id="312" r:id="rId13"/>
    <p:sldId id="641" r:id="rId14"/>
    <p:sldId id="642" r:id="rId15"/>
    <p:sldId id="643" r:id="rId16"/>
    <p:sldId id="644" r:id="rId17"/>
    <p:sldId id="275" r:id="rId18"/>
    <p:sldId id="309" r:id="rId19"/>
    <p:sldId id="310" r:id="rId20"/>
    <p:sldId id="311" r:id="rId21"/>
    <p:sldId id="258" r:id="rId22"/>
    <p:sldId id="296" r:id="rId23"/>
    <p:sldId id="295" r:id="rId24"/>
    <p:sldId id="639" r:id="rId25"/>
    <p:sldId id="638" r:id="rId26"/>
    <p:sldId id="280" r:id="rId27"/>
    <p:sldId id="281" r:id="rId28"/>
    <p:sldId id="282" r:id="rId29"/>
    <p:sldId id="640" r:id="rId30"/>
    <p:sldId id="284" r:id="rId31"/>
    <p:sldId id="285" r:id="rId32"/>
    <p:sldId id="286" r:id="rId33"/>
    <p:sldId id="287" r:id="rId34"/>
    <p:sldId id="288" r:id="rId35"/>
  </p:sldIdLst>
  <p:sldSz cx="9144000" cy="6858000" type="screen4x3"/>
  <p:notesSz cx="6858000" cy="9144000"/>
  <p:defaultTex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Сергей Березин" initials="СБ" lastIdx="1" clrIdx="0">
    <p:extLst>
      <p:ext uri="{19B8F6BF-5375-455C-9EA6-DF929625EA0E}">
        <p15:presenceInfo xmlns:p15="http://schemas.microsoft.com/office/powerpoint/2012/main" userId="dbb0cb93d0b0018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1963" autoAdjust="0"/>
  </p:normalViewPr>
  <p:slideViewPr>
    <p:cSldViewPr>
      <p:cViewPr varScale="1">
        <p:scale>
          <a:sx n="121" d="100"/>
          <a:sy n="121" d="100"/>
        </p:scale>
        <p:origin x="1680" y="110"/>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ru-RU"/>
          </a:p>
        </p:txBody>
      </p:sp>
      <p:sp>
        <p:nvSpPr>
          <p:cNvPr id="92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ru-RU"/>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a:t>Click to edit Master text styles</a:t>
            </a:r>
          </a:p>
          <a:p>
            <a:pPr lvl="1"/>
            <a:r>
              <a:rPr lang="ru-RU" noProof="0"/>
              <a:t>Second level</a:t>
            </a:r>
          </a:p>
          <a:p>
            <a:pPr lvl="2"/>
            <a:r>
              <a:rPr lang="ru-RU" noProof="0"/>
              <a:t>Third level</a:t>
            </a:r>
          </a:p>
          <a:p>
            <a:pPr lvl="3"/>
            <a:r>
              <a:rPr lang="ru-RU" noProof="0"/>
              <a:t>Fourth level</a:t>
            </a:r>
          </a:p>
          <a:p>
            <a:pPr lvl="4"/>
            <a:r>
              <a:rPr lang="ru-RU" noProof="0"/>
              <a:t>Fifth level</a:t>
            </a:r>
          </a:p>
        </p:txBody>
      </p:sp>
      <p:sp>
        <p:nvSpPr>
          <p:cNvPr id="92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ru-RU"/>
          </a:p>
        </p:txBody>
      </p:sp>
      <p:sp>
        <p:nvSpPr>
          <p:cNvPr id="92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4053D03C-7D98-4607-BDBF-35E3D9784205}" type="slidenum">
              <a:rPr lang="ru-RU" altLang="ru-RU"/>
              <a:pPr>
                <a:defRPr/>
              </a:pPr>
              <a:t>‹#›</a:t>
            </a:fld>
            <a:endParaRPr lang="ru-RU" altLang="ru-RU"/>
          </a:p>
        </p:txBody>
      </p:sp>
    </p:spTree>
    <p:extLst>
      <p:ext uri="{BB962C8B-B14F-4D97-AF65-F5344CB8AC3E}">
        <p14:creationId xmlns:p14="http://schemas.microsoft.com/office/powerpoint/2010/main" val="28891253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327E033-C67A-4ED0-962F-F49944192C3A}" type="slidenum">
              <a:rPr lang="ru-RU" altLang="ru-RU" smtClean="0"/>
              <a:pPr>
                <a:spcBef>
                  <a:spcPct val="0"/>
                </a:spcBef>
              </a:pPr>
              <a:t>1</a:t>
            </a:fld>
            <a:endParaRPr lang="ru-RU" altLang="ru-RU"/>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ru-RU">
              <a:latin typeface="Arial" panose="020B0604020202020204" pitchFamily="34" charset="0"/>
            </a:endParaRPr>
          </a:p>
        </p:txBody>
      </p:sp>
    </p:spTree>
    <p:extLst>
      <p:ext uri="{BB962C8B-B14F-4D97-AF65-F5344CB8AC3E}">
        <p14:creationId xmlns:p14="http://schemas.microsoft.com/office/powerpoint/2010/main" val="4172379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71600" y="1143000"/>
            <a:ext cx="4114800"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EB3132-83F7-47E8-BF80-8953E29523F9}"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7221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CBA97-EEB7-0C17-5915-36D46B7A7ECA}"/>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6A8FFB8A-3E9E-338A-F520-70302CF631A6}"/>
              </a:ext>
            </a:extLst>
          </p:cNvPr>
          <p:cNvSpPr>
            <a:spLocks noGrp="1" noRot="1" noChangeAspect="1"/>
          </p:cNvSpPr>
          <p:nvPr>
            <p:ph type="sldImg"/>
          </p:nvPr>
        </p:nvSpPr>
        <p:spPr>
          <a:xfrm>
            <a:off x="1371600" y="1143000"/>
            <a:ext cx="4114800" cy="3086100"/>
          </a:xfrm>
        </p:spPr>
      </p:sp>
      <p:sp>
        <p:nvSpPr>
          <p:cNvPr id="3" name="Заметки 2">
            <a:extLst>
              <a:ext uri="{FF2B5EF4-FFF2-40B4-BE49-F238E27FC236}">
                <a16:creationId xmlns:a16="http://schemas.microsoft.com/office/drawing/2014/main" id="{F82BB04E-FA9A-A1D0-ABF0-545252572B11}"/>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F23304C0-39B0-1477-238C-7D156DDBCDE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EB3132-83F7-47E8-BF80-8953E29523F9}"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743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87EEA-7338-873E-FF5A-F0C5E0D606E3}"/>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D244ECD7-6A39-DB78-1CC2-5272B85ABAFF}"/>
              </a:ext>
            </a:extLst>
          </p:cNvPr>
          <p:cNvSpPr>
            <a:spLocks noGrp="1" noRot="1" noChangeAspect="1"/>
          </p:cNvSpPr>
          <p:nvPr>
            <p:ph type="sldImg"/>
          </p:nvPr>
        </p:nvSpPr>
        <p:spPr>
          <a:xfrm>
            <a:off x="1371600" y="1143000"/>
            <a:ext cx="4114800" cy="3086100"/>
          </a:xfrm>
        </p:spPr>
      </p:sp>
      <p:sp>
        <p:nvSpPr>
          <p:cNvPr id="3" name="Заметки 2">
            <a:extLst>
              <a:ext uri="{FF2B5EF4-FFF2-40B4-BE49-F238E27FC236}">
                <a16:creationId xmlns:a16="http://schemas.microsoft.com/office/drawing/2014/main" id="{E93D08EF-8ECB-1911-7610-97719FBAE34A}"/>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8FD03588-73DF-34CE-E8B4-8F1820B5BD6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EB3132-83F7-47E8-BF80-8953E29523F9}"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950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5F062-D6B4-0DFE-53A3-20AE78EDE7C8}"/>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BC484363-AC14-46A9-A482-3E27138E897A}"/>
              </a:ext>
            </a:extLst>
          </p:cNvPr>
          <p:cNvSpPr>
            <a:spLocks noGrp="1" noRot="1" noChangeAspect="1"/>
          </p:cNvSpPr>
          <p:nvPr>
            <p:ph type="sldImg"/>
          </p:nvPr>
        </p:nvSpPr>
        <p:spPr>
          <a:xfrm>
            <a:off x="1371600" y="1143000"/>
            <a:ext cx="4114800" cy="3086100"/>
          </a:xfrm>
        </p:spPr>
      </p:sp>
      <p:sp>
        <p:nvSpPr>
          <p:cNvPr id="3" name="Заметки 2">
            <a:extLst>
              <a:ext uri="{FF2B5EF4-FFF2-40B4-BE49-F238E27FC236}">
                <a16:creationId xmlns:a16="http://schemas.microsoft.com/office/drawing/2014/main" id="{D34D2C00-5879-D7A4-0A79-AD288E1E5816}"/>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14B5444B-4FC6-5B81-B15F-C0A1D94BD71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EB3132-83F7-47E8-BF80-8953E29523F9}"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0533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13FB1-E074-2CF2-D0D0-3F6F99E31756}"/>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89B5CC73-20F5-DC5A-8D4D-AFA6E7E9AA1A}"/>
              </a:ext>
            </a:extLst>
          </p:cNvPr>
          <p:cNvSpPr>
            <a:spLocks noGrp="1" noRot="1" noChangeAspect="1"/>
          </p:cNvSpPr>
          <p:nvPr>
            <p:ph type="sldImg"/>
          </p:nvPr>
        </p:nvSpPr>
        <p:spPr>
          <a:xfrm>
            <a:off x="1371600" y="1143000"/>
            <a:ext cx="4114800" cy="3086100"/>
          </a:xfrm>
        </p:spPr>
      </p:sp>
      <p:sp>
        <p:nvSpPr>
          <p:cNvPr id="3" name="Заметки 2">
            <a:extLst>
              <a:ext uri="{FF2B5EF4-FFF2-40B4-BE49-F238E27FC236}">
                <a16:creationId xmlns:a16="http://schemas.microsoft.com/office/drawing/2014/main" id="{3EEB3EB3-9B22-EE9E-2303-052050DB2183}"/>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BA4B5336-FE0D-0905-E80C-4EED6C5D7E6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EB3132-83F7-47E8-BF80-8953E29523F9}"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0449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053D03C-7D98-4607-BDBF-35E3D9784205}" type="slidenum">
              <a:rPr lang="ru-RU" altLang="ru-RU" smtClean="0"/>
              <a:pPr>
                <a:defRPr/>
              </a:pPr>
              <a:t>16</a:t>
            </a:fld>
            <a:endParaRPr lang="ru-RU" altLang="ru-RU"/>
          </a:p>
        </p:txBody>
      </p:sp>
    </p:spTree>
    <p:extLst>
      <p:ext uri="{BB962C8B-B14F-4D97-AF65-F5344CB8AC3E}">
        <p14:creationId xmlns:p14="http://schemas.microsoft.com/office/powerpoint/2010/main" val="26931900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71600" y="1143000"/>
            <a:ext cx="4114800"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EB3132-83F7-47E8-BF80-8953E29523F9}"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2363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EB3132-83F7-47E8-BF80-8953E29523F9}"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79323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EB3132-83F7-47E8-BF80-8953E29523F9}"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340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71600" y="1143000"/>
            <a:ext cx="4114800"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EB3132-83F7-47E8-BF80-8953E29523F9}"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2363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AC940B9-A730-44C7-B29B-B8FD4384689A}" type="slidenum">
              <a:rPr lang="ru-RU" altLang="ru-RU" smtClean="0"/>
              <a:pPr>
                <a:spcBef>
                  <a:spcPct val="0"/>
                </a:spcBef>
              </a:pPr>
              <a:t>2</a:t>
            </a:fld>
            <a:endParaRPr lang="ru-RU" altLang="ru-RU"/>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ru-RU">
                <a:latin typeface="Arial" panose="020B0604020202020204" pitchFamily="34" charset="0"/>
              </a:rPr>
              <a:t>Each branch of science has it’s own language and biochemists hardly understand researchers from field of physical chemistry. Nevertheless different branches of science use common set of tools to explore data. </a:t>
            </a:r>
          </a:p>
          <a:p>
            <a:pPr eaLnBrk="1" hangingPunct="1"/>
            <a:r>
              <a:rPr lang="en-US" altLang="ru-RU">
                <a:latin typeface="Arial" panose="020B0604020202020204" pitchFamily="34" charset="0"/>
              </a:rPr>
              <a:t>Today’s one of the most efficient tools for exploring data are interactive visualization.</a:t>
            </a:r>
          </a:p>
          <a:p>
            <a:pPr eaLnBrk="1" hangingPunct="1"/>
            <a:endParaRPr lang="en-US" altLang="ru-RU">
              <a:latin typeface="Arial" panose="020B0604020202020204" pitchFamily="34" charset="0"/>
            </a:endParaRPr>
          </a:p>
          <a:p>
            <a:pPr eaLnBrk="1" hangingPunct="1"/>
            <a:r>
              <a:rPr lang="en-US" altLang="ru-RU">
                <a:latin typeface="Arial" panose="020B0604020202020204" pitchFamily="34" charset="0"/>
              </a:rPr>
              <a:t>On this slide I show application of common visualization algorithms to different sciences.</a:t>
            </a:r>
          </a:p>
          <a:p>
            <a:pPr eaLnBrk="1" hangingPunct="1"/>
            <a:endParaRPr lang="en-US" altLang="ru-RU">
              <a:latin typeface="Arial" panose="020B0604020202020204" pitchFamily="34" charset="0"/>
            </a:endParaRPr>
          </a:p>
          <a:p>
            <a:pPr eaLnBrk="1" hangingPunct="1"/>
            <a:r>
              <a:rPr lang="en-US" altLang="ru-RU">
                <a:latin typeface="Arial" panose="020B0604020202020204" pitchFamily="34" charset="0"/>
              </a:rPr>
              <a:t>But any such tool will be useless without easy and transparent way to access huge arrays of scientific data distributed among world’s research groups.</a:t>
            </a:r>
            <a:endParaRPr lang="ru-RU" altLang="ru-RU">
              <a:latin typeface="Arial" panose="020B0604020202020204" pitchFamily="34" charset="0"/>
            </a:endParaRPr>
          </a:p>
        </p:txBody>
      </p:sp>
    </p:spTree>
    <p:extLst>
      <p:ext uri="{BB962C8B-B14F-4D97-AF65-F5344CB8AC3E}">
        <p14:creationId xmlns:p14="http://schemas.microsoft.com/office/powerpoint/2010/main" val="29986682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EB3132-83F7-47E8-BF80-8953E29523F9}"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79323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EB3132-83F7-47E8-BF80-8953E29523F9}"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3401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E2C62-256C-D431-22D5-A5751B3118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E006BC-326C-05D1-B4DA-A5F35BE871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C6E059-65D8-2ACA-3CBA-5E3918EB88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9F46572-EF9A-33D7-FD7E-29978C1F3DCE}"/>
              </a:ext>
            </a:extLst>
          </p:cNvPr>
          <p:cNvSpPr>
            <a:spLocks noGrp="1"/>
          </p:cNvSpPr>
          <p:nvPr>
            <p:ph type="sldNum" sz="quarter" idx="5"/>
          </p:nvPr>
        </p:nvSpPr>
        <p:spPr/>
        <p:txBody>
          <a:bodyPr/>
          <a:lstStyle/>
          <a:p>
            <a:fld id="{35DF3353-0BC7-5048-AD86-A268D1E94F95}" type="slidenum">
              <a:rPr lang="en-US" smtClean="0"/>
              <a:t>23</a:t>
            </a:fld>
            <a:endParaRPr lang="en-US"/>
          </a:p>
        </p:txBody>
      </p:sp>
    </p:spTree>
    <p:extLst>
      <p:ext uri="{BB962C8B-B14F-4D97-AF65-F5344CB8AC3E}">
        <p14:creationId xmlns:p14="http://schemas.microsoft.com/office/powerpoint/2010/main" val="39395142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33794" name="Rectangle 7"/>
          <p:cNvSpPr>
            <a:spLocks noGrp="1" noChangeArrowheads="1"/>
          </p:cNvSpPr>
          <p:nvPr>
            <p:ph type="sldNum" sz="quarter" idx="5"/>
          </p:nvPr>
        </p:nvSpPr>
        <p:spPr bwMode="auto">
          <a:prstGeom prst="rect">
            <a:avLst/>
          </a:prstGeom>
          <a:noFill/>
          <a:ln/>
        </p:spPr>
        <p:txBody>
          <a:bodyPr/>
          <a:lstStyle>
            <a:lvl1pPr>
              <a:spcBef>
                <a:spcPts val="0"/>
              </a:spcBef>
              <a:defRPr sz="1200">
                <a:solidFill>
                  <a:schemeClr val="tx1"/>
                </a:solidFill>
                <a:latin typeface="Arial"/>
              </a:defRPr>
            </a:lvl1pPr>
            <a:lvl2pPr marL="742950" indent="-285750">
              <a:spcBef>
                <a:spcPts val="0"/>
              </a:spcBef>
              <a:defRPr sz="1200">
                <a:solidFill>
                  <a:schemeClr val="tx1"/>
                </a:solidFill>
                <a:latin typeface="Arial"/>
              </a:defRPr>
            </a:lvl2pPr>
            <a:lvl3pPr marL="1143000" indent="-228600">
              <a:spcBef>
                <a:spcPts val="0"/>
              </a:spcBef>
              <a:defRPr sz="1200">
                <a:solidFill>
                  <a:schemeClr val="tx1"/>
                </a:solidFill>
                <a:latin typeface="Arial"/>
              </a:defRPr>
            </a:lvl3pPr>
            <a:lvl4pPr marL="1600200" indent="-228600">
              <a:spcBef>
                <a:spcPts val="0"/>
              </a:spcBef>
              <a:defRPr sz="1200">
                <a:solidFill>
                  <a:schemeClr val="tx1"/>
                </a:solidFill>
                <a:latin typeface="Arial"/>
              </a:defRPr>
            </a:lvl4pPr>
            <a:lvl5pPr marL="2057400" indent="-228600">
              <a:spcBef>
                <a:spcPts val="0"/>
              </a:spcBef>
              <a:defRPr sz="1200">
                <a:solidFill>
                  <a:schemeClr val="tx1"/>
                </a:solidFill>
                <a:latin typeface="Arial"/>
              </a:defRPr>
            </a:lvl5pPr>
            <a:lvl6pPr marL="2514600" indent="-228600">
              <a:spcBef>
                <a:spcPts val="0"/>
              </a:spcBef>
              <a:spcAft>
                <a:spcPts val="0"/>
              </a:spcAft>
              <a:defRPr sz="1200">
                <a:solidFill>
                  <a:schemeClr val="tx1"/>
                </a:solidFill>
                <a:latin typeface="Arial"/>
              </a:defRPr>
            </a:lvl6pPr>
            <a:lvl7pPr marL="2971800" indent="-228600">
              <a:spcBef>
                <a:spcPts val="0"/>
              </a:spcBef>
              <a:spcAft>
                <a:spcPts val="0"/>
              </a:spcAft>
              <a:defRPr sz="1200">
                <a:solidFill>
                  <a:schemeClr val="tx1"/>
                </a:solidFill>
                <a:latin typeface="Arial"/>
              </a:defRPr>
            </a:lvl7pPr>
            <a:lvl8pPr marL="3429000" indent="-228600">
              <a:spcBef>
                <a:spcPts val="0"/>
              </a:spcBef>
              <a:spcAft>
                <a:spcPts val="0"/>
              </a:spcAft>
              <a:defRPr sz="1200">
                <a:solidFill>
                  <a:schemeClr val="tx1"/>
                </a:solidFill>
                <a:latin typeface="Arial"/>
              </a:defRPr>
            </a:lvl8pPr>
            <a:lvl9pPr marL="3886200" indent="-228600">
              <a:spcBef>
                <a:spcPts val="0"/>
              </a:spcBef>
              <a:spcAft>
                <a:spcPts val="0"/>
              </a:spcAft>
              <a:defRPr sz="1200">
                <a:solidFill>
                  <a:schemeClr val="tx1"/>
                </a:solidFill>
                <a:latin typeface="Arial"/>
              </a:defRPr>
            </a:lvl9pPr>
          </a:lstStyle>
          <a:p>
            <a:pPr>
              <a:spcBef>
                <a:spcPts val="0"/>
              </a:spcBef>
              <a:defRPr/>
            </a:pPr>
            <a:fld id="{A8829A10-E2B5-49DF-B26E-DBD4D70796D1}" type="slidenum">
              <a:rPr lang="ru-RU"/>
              <a:t>33</a:t>
            </a:fld>
            <a:endParaRPr lang="ru-RU"/>
          </a:p>
        </p:txBody>
      </p:sp>
      <p:sp>
        <p:nvSpPr>
          <p:cNvPr id="33795" name="Rectangle 2"/>
          <p:cNvSpPr>
            <a:spLocks noGrp="1" noRot="1" noChangeAspect="1" noChangeArrowheads="1" noTextEdit="1"/>
          </p:cNvSpPr>
          <p:nvPr>
            <p:ph type="sldImg"/>
          </p:nvPr>
        </p:nvSpPr>
        <p:spPr bwMode="auto">
          <a:ln/>
        </p:spPr>
      </p:sp>
      <p:sp>
        <p:nvSpPr>
          <p:cNvPr id="33796" name="Rectangle 3"/>
          <p:cNvSpPr>
            <a:spLocks noGrp="1" noChangeArrowheads="1"/>
          </p:cNvSpPr>
          <p:nvPr>
            <p:ph type="body" idx="1"/>
          </p:nvPr>
        </p:nvSpPr>
        <p:spPr bwMode="auto">
          <a:prstGeom prst="rect">
            <a:avLst/>
          </a:prstGeom>
          <a:noFill/>
          <a:ln/>
        </p:spPr>
        <p:txBody>
          <a:bodyPr/>
          <a:lstStyle/>
          <a:p>
            <a:pPr>
              <a:defRPr/>
            </a:pPr>
            <a:r>
              <a:rPr lang="en-US">
                <a:latin typeface="Arial"/>
              </a:rPr>
              <a:t>Each branch of science has it’s own language and biochemists hardly understand researchers from field of physical chemistry. Nevertheless different branches of science use common set of tools to explore data. </a:t>
            </a:r>
            <a:endParaRPr/>
          </a:p>
          <a:p>
            <a:pPr>
              <a:defRPr/>
            </a:pPr>
            <a:r>
              <a:rPr lang="en-US">
                <a:latin typeface="Arial"/>
              </a:rPr>
              <a:t>Today’s one of the most efficient tools for exploring data are interactive visualization.</a:t>
            </a:r>
            <a:endParaRPr/>
          </a:p>
          <a:p>
            <a:pPr>
              <a:defRPr/>
            </a:pPr>
            <a:endParaRPr lang="en-US">
              <a:latin typeface="Arial"/>
            </a:endParaRPr>
          </a:p>
          <a:p>
            <a:pPr>
              <a:defRPr/>
            </a:pPr>
            <a:r>
              <a:rPr lang="en-US">
                <a:latin typeface="Arial"/>
              </a:rPr>
              <a:t>On this slide I show application of common visualization algorithms to different sciences.</a:t>
            </a:r>
            <a:endParaRPr/>
          </a:p>
          <a:p>
            <a:pPr>
              <a:defRPr/>
            </a:pPr>
            <a:endParaRPr lang="en-US">
              <a:latin typeface="Arial"/>
            </a:endParaRPr>
          </a:p>
          <a:p>
            <a:pPr>
              <a:defRPr/>
            </a:pPr>
            <a:r>
              <a:rPr lang="en-US">
                <a:latin typeface="Arial"/>
              </a:rPr>
              <a:t>But any such tool will be useless without easy and transparent way to access huge arrays of scientific data distributed among world’s research groups.</a:t>
            </a:r>
            <a:endParaRPr lang="ru-RU">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C50FB61-785F-4939-9056-9B945CC12714}" type="slidenum">
              <a:rPr lang="ru-RU" altLang="ru-RU" smtClean="0"/>
              <a:pPr>
                <a:spcBef>
                  <a:spcPct val="0"/>
                </a:spcBef>
              </a:pPr>
              <a:t>3</a:t>
            </a:fld>
            <a:endParaRPr lang="ru-RU" altLang="ru-RU"/>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ru-RU">
                <a:latin typeface="Arial" panose="020B0604020202020204" pitchFamily="34" charset="0"/>
              </a:rPr>
              <a:t>Each branch of science has it’s own language and biochemists hardly understand researchers from field of physical chemistry. Nevertheless different branches of science use common set of tools to explore data. </a:t>
            </a:r>
          </a:p>
          <a:p>
            <a:pPr eaLnBrk="1" hangingPunct="1"/>
            <a:r>
              <a:rPr lang="en-US" altLang="ru-RU">
                <a:latin typeface="Arial" panose="020B0604020202020204" pitchFamily="34" charset="0"/>
              </a:rPr>
              <a:t>Today’s one of the most efficient tools for exploring data are interactive visualization.</a:t>
            </a:r>
          </a:p>
          <a:p>
            <a:pPr eaLnBrk="1" hangingPunct="1"/>
            <a:endParaRPr lang="en-US" altLang="ru-RU">
              <a:latin typeface="Arial" panose="020B0604020202020204" pitchFamily="34" charset="0"/>
            </a:endParaRPr>
          </a:p>
          <a:p>
            <a:pPr eaLnBrk="1" hangingPunct="1"/>
            <a:r>
              <a:rPr lang="en-US" altLang="ru-RU">
                <a:latin typeface="Arial" panose="020B0604020202020204" pitchFamily="34" charset="0"/>
              </a:rPr>
              <a:t>On this slide I show application of common visualization algorithms to different sciences.</a:t>
            </a:r>
          </a:p>
          <a:p>
            <a:pPr eaLnBrk="1" hangingPunct="1"/>
            <a:endParaRPr lang="en-US" altLang="ru-RU">
              <a:latin typeface="Arial" panose="020B0604020202020204" pitchFamily="34" charset="0"/>
            </a:endParaRPr>
          </a:p>
          <a:p>
            <a:pPr eaLnBrk="1" hangingPunct="1"/>
            <a:r>
              <a:rPr lang="en-US" altLang="ru-RU">
                <a:latin typeface="Arial" panose="020B0604020202020204" pitchFamily="34" charset="0"/>
              </a:rPr>
              <a:t>But any such tool will be useless without easy and transparent way to access huge arrays of scientific data distributed among world’s research groups.</a:t>
            </a:r>
            <a:endParaRPr lang="ru-RU" altLang="ru-RU">
              <a:latin typeface="Arial" panose="020B0604020202020204" pitchFamily="34" charset="0"/>
            </a:endParaRPr>
          </a:p>
        </p:txBody>
      </p:sp>
    </p:spTree>
    <p:extLst>
      <p:ext uri="{BB962C8B-B14F-4D97-AF65-F5344CB8AC3E}">
        <p14:creationId xmlns:p14="http://schemas.microsoft.com/office/powerpoint/2010/main" val="13057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C50FB61-785F-4939-9056-9B945CC12714}" type="slidenum">
              <a:rPr lang="ru-RU" altLang="ru-RU" smtClean="0"/>
              <a:pPr>
                <a:spcBef>
                  <a:spcPct val="0"/>
                </a:spcBef>
              </a:pPr>
              <a:t>4</a:t>
            </a:fld>
            <a:endParaRPr lang="ru-RU" altLang="ru-RU"/>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ru-RU">
                <a:latin typeface="Arial" panose="020B0604020202020204" pitchFamily="34" charset="0"/>
              </a:rPr>
              <a:t>Each branch of science has it’s own language and biochemists hardly understand researchers from field of physical chemistry. Nevertheless different branches of science use common set of tools to explore data. </a:t>
            </a:r>
          </a:p>
          <a:p>
            <a:pPr eaLnBrk="1" hangingPunct="1"/>
            <a:r>
              <a:rPr lang="en-US" altLang="ru-RU">
                <a:latin typeface="Arial" panose="020B0604020202020204" pitchFamily="34" charset="0"/>
              </a:rPr>
              <a:t>Today’s one of the most efficient tools for exploring data are interactive visualization.</a:t>
            </a:r>
          </a:p>
          <a:p>
            <a:pPr eaLnBrk="1" hangingPunct="1"/>
            <a:endParaRPr lang="en-US" altLang="ru-RU">
              <a:latin typeface="Arial" panose="020B0604020202020204" pitchFamily="34" charset="0"/>
            </a:endParaRPr>
          </a:p>
          <a:p>
            <a:pPr eaLnBrk="1" hangingPunct="1"/>
            <a:r>
              <a:rPr lang="en-US" altLang="ru-RU">
                <a:latin typeface="Arial" panose="020B0604020202020204" pitchFamily="34" charset="0"/>
              </a:rPr>
              <a:t>On this slide I show application of common visualization algorithms to different sciences.</a:t>
            </a:r>
          </a:p>
          <a:p>
            <a:pPr eaLnBrk="1" hangingPunct="1"/>
            <a:endParaRPr lang="en-US" altLang="ru-RU">
              <a:latin typeface="Arial" panose="020B0604020202020204" pitchFamily="34" charset="0"/>
            </a:endParaRPr>
          </a:p>
          <a:p>
            <a:pPr eaLnBrk="1" hangingPunct="1"/>
            <a:r>
              <a:rPr lang="en-US" altLang="ru-RU">
                <a:latin typeface="Arial" panose="020B0604020202020204" pitchFamily="34" charset="0"/>
              </a:rPr>
              <a:t>But any such tool will be useless without easy and transparent way to access huge arrays of scientific data distributed among world’s research groups.</a:t>
            </a:r>
            <a:endParaRPr lang="ru-RU" altLang="ru-RU">
              <a:latin typeface="Arial" panose="020B0604020202020204" pitchFamily="34" charset="0"/>
            </a:endParaRPr>
          </a:p>
        </p:txBody>
      </p:sp>
    </p:spTree>
    <p:extLst>
      <p:ext uri="{BB962C8B-B14F-4D97-AF65-F5344CB8AC3E}">
        <p14:creationId xmlns:p14="http://schemas.microsoft.com/office/powerpoint/2010/main" val="3935079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C50FB61-785F-4939-9056-9B945CC12714}" type="slidenum">
              <a:rPr lang="ru-RU" altLang="ru-RU" smtClean="0"/>
              <a:pPr>
                <a:spcBef>
                  <a:spcPct val="0"/>
                </a:spcBef>
              </a:pPr>
              <a:t>5</a:t>
            </a:fld>
            <a:endParaRPr lang="ru-RU" altLang="ru-RU"/>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ru-RU">
                <a:latin typeface="Arial" panose="020B0604020202020204" pitchFamily="34" charset="0"/>
              </a:rPr>
              <a:t>Each branch of science has it’s own language and biochemists hardly understand researchers from field of physical chemistry. Nevertheless different branches of science use common set of tools to explore data. </a:t>
            </a:r>
          </a:p>
          <a:p>
            <a:pPr eaLnBrk="1" hangingPunct="1"/>
            <a:r>
              <a:rPr lang="en-US" altLang="ru-RU">
                <a:latin typeface="Arial" panose="020B0604020202020204" pitchFamily="34" charset="0"/>
              </a:rPr>
              <a:t>Today’s one of the most efficient tools for exploring data are interactive visualization.</a:t>
            </a:r>
          </a:p>
          <a:p>
            <a:pPr eaLnBrk="1" hangingPunct="1"/>
            <a:endParaRPr lang="en-US" altLang="ru-RU">
              <a:latin typeface="Arial" panose="020B0604020202020204" pitchFamily="34" charset="0"/>
            </a:endParaRPr>
          </a:p>
          <a:p>
            <a:pPr eaLnBrk="1" hangingPunct="1"/>
            <a:r>
              <a:rPr lang="en-US" altLang="ru-RU">
                <a:latin typeface="Arial" panose="020B0604020202020204" pitchFamily="34" charset="0"/>
              </a:rPr>
              <a:t>On this slide I show application of common visualization algorithms to different sciences.</a:t>
            </a:r>
          </a:p>
          <a:p>
            <a:pPr eaLnBrk="1" hangingPunct="1"/>
            <a:endParaRPr lang="en-US" altLang="ru-RU">
              <a:latin typeface="Arial" panose="020B0604020202020204" pitchFamily="34" charset="0"/>
            </a:endParaRPr>
          </a:p>
          <a:p>
            <a:pPr eaLnBrk="1" hangingPunct="1"/>
            <a:r>
              <a:rPr lang="en-US" altLang="ru-RU">
                <a:latin typeface="Arial" panose="020B0604020202020204" pitchFamily="34" charset="0"/>
              </a:rPr>
              <a:t>But any such tool will be useless without easy and transparent way to access huge arrays of scientific data distributed among world’s research groups.</a:t>
            </a:r>
            <a:endParaRPr lang="ru-RU" altLang="ru-RU">
              <a:latin typeface="Arial" panose="020B0604020202020204" pitchFamily="34" charset="0"/>
            </a:endParaRPr>
          </a:p>
        </p:txBody>
      </p:sp>
    </p:spTree>
    <p:extLst>
      <p:ext uri="{BB962C8B-B14F-4D97-AF65-F5344CB8AC3E}">
        <p14:creationId xmlns:p14="http://schemas.microsoft.com/office/powerpoint/2010/main" val="1043650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83CA6-5E49-C5DE-66F0-B84BF7E1C9B2}"/>
            </a:ext>
          </a:extLst>
        </p:cNvPr>
        <p:cNvGrpSpPr/>
        <p:nvPr/>
      </p:nvGrpSpPr>
      <p:grpSpPr>
        <a:xfrm>
          <a:off x="0" y="0"/>
          <a:ext cx="0" cy="0"/>
          <a:chOff x="0" y="0"/>
          <a:chExt cx="0" cy="0"/>
        </a:xfrm>
      </p:grpSpPr>
      <p:sp>
        <p:nvSpPr>
          <p:cNvPr id="12290" name="Rectangle 7">
            <a:extLst>
              <a:ext uri="{FF2B5EF4-FFF2-40B4-BE49-F238E27FC236}">
                <a16:creationId xmlns:a16="http://schemas.microsoft.com/office/drawing/2014/main" id="{510D5F3D-822F-7FB6-964C-7BEA5587C8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C50FB61-785F-4939-9056-9B945CC12714}" type="slidenum">
              <a:rPr lang="ru-RU" altLang="ru-RU" smtClean="0"/>
              <a:pPr>
                <a:spcBef>
                  <a:spcPct val="0"/>
                </a:spcBef>
              </a:pPr>
              <a:t>6</a:t>
            </a:fld>
            <a:endParaRPr lang="ru-RU" altLang="ru-RU"/>
          </a:p>
        </p:txBody>
      </p:sp>
      <p:sp>
        <p:nvSpPr>
          <p:cNvPr id="12291" name="Rectangle 2">
            <a:extLst>
              <a:ext uri="{FF2B5EF4-FFF2-40B4-BE49-F238E27FC236}">
                <a16:creationId xmlns:a16="http://schemas.microsoft.com/office/drawing/2014/main" id="{F57DB67B-47DF-BFA2-3BC7-F466EB147592}"/>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FF654318-7187-A551-3D6C-4AF0D11A20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ru-RU">
                <a:latin typeface="Arial" panose="020B0604020202020204" pitchFamily="34" charset="0"/>
              </a:rPr>
              <a:t>Each branch of science has it’s own language and biochemists hardly understand researchers from field of physical chemistry. Nevertheless different branches of science use common set of tools to explore data. </a:t>
            </a:r>
          </a:p>
          <a:p>
            <a:pPr eaLnBrk="1" hangingPunct="1"/>
            <a:r>
              <a:rPr lang="en-US" altLang="ru-RU">
                <a:latin typeface="Arial" panose="020B0604020202020204" pitchFamily="34" charset="0"/>
              </a:rPr>
              <a:t>Today’s one of the most efficient tools for exploring data are interactive visualization.</a:t>
            </a:r>
          </a:p>
          <a:p>
            <a:pPr eaLnBrk="1" hangingPunct="1"/>
            <a:endParaRPr lang="en-US" altLang="ru-RU">
              <a:latin typeface="Arial" panose="020B0604020202020204" pitchFamily="34" charset="0"/>
            </a:endParaRPr>
          </a:p>
          <a:p>
            <a:pPr eaLnBrk="1" hangingPunct="1"/>
            <a:r>
              <a:rPr lang="en-US" altLang="ru-RU">
                <a:latin typeface="Arial" panose="020B0604020202020204" pitchFamily="34" charset="0"/>
              </a:rPr>
              <a:t>On this slide I show application of common visualization algorithms to different sciences.</a:t>
            </a:r>
          </a:p>
          <a:p>
            <a:pPr eaLnBrk="1" hangingPunct="1"/>
            <a:endParaRPr lang="en-US" altLang="ru-RU">
              <a:latin typeface="Arial" panose="020B0604020202020204" pitchFamily="34" charset="0"/>
            </a:endParaRPr>
          </a:p>
          <a:p>
            <a:pPr eaLnBrk="1" hangingPunct="1"/>
            <a:r>
              <a:rPr lang="en-US" altLang="ru-RU">
                <a:latin typeface="Arial" panose="020B0604020202020204" pitchFamily="34" charset="0"/>
              </a:rPr>
              <a:t>But any such tool will be useless without easy and transparent way to access huge arrays of scientific data distributed among world’s research groups.</a:t>
            </a:r>
            <a:endParaRPr lang="ru-RU" altLang="ru-RU">
              <a:latin typeface="Arial" panose="020B0604020202020204" pitchFamily="34" charset="0"/>
            </a:endParaRPr>
          </a:p>
        </p:txBody>
      </p:sp>
    </p:spTree>
    <p:extLst>
      <p:ext uri="{BB962C8B-B14F-4D97-AF65-F5344CB8AC3E}">
        <p14:creationId xmlns:p14="http://schemas.microsoft.com/office/powerpoint/2010/main" val="787404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B63496-CBEE-45BC-8353-A2261BF9DB5B}" type="slidenum">
              <a:rPr kumimoji="0" lang="ru-RU" altLang="ru-R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ru-RU" altLang="ru-RU"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ru-RU" altLang="ru-RU">
                <a:latin typeface="Arial" panose="020B0604020202020204" pitchFamily="34" charset="0"/>
              </a:rPr>
              <a:t>Излучение идёт из вертолёта вертикально вниз одинаковыми дугами. Отражённый сигнал идёт вертикально вверх в гандолу продолговатую одинаковыми дугами.</a:t>
            </a:r>
          </a:p>
          <a:p>
            <a:pPr eaLnBrk="1" hangingPunct="1"/>
            <a:r>
              <a:rPr lang="ru-RU" altLang="ru-RU">
                <a:latin typeface="Arial" panose="020B0604020202020204" pitchFamily="34" charset="0"/>
              </a:rPr>
              <a:t>Показ слайдов  - настройка анимации – выползание, слева, после анимации спрятать.</a:t>
            </a:r>
          </a:p>
          <a:p>
            <a:pPr eaLnBrk="1" hangingPunct="1"/>
            <a:r>
              <a:rPr lang="ru-RU" altLang="ru-RU">
                <a:latin typeface="Arial" panose="020B0604020202020204" pitchFamily="34" charset="0"/>
              </a:rPr>
              <a:t>Показ слайдов – настройка презентации = непрерывный цикл, смена слайдов по времени, управляемый докладчиком (полный экран)</a:t>
            </a:r>
          </a:p>
        </p:txBody>
      </p:sp>
    </p:spTree>
    <p:extLst>
      <p:ext uri="{BB962C8B-B14F-4D97-AF65-F5344CB8AC3E}">
        <p14:creationId xmlns:p14="http://schemas.microsoft.com/office/powerpoint/2010/main" val="1156131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4DCD08-B0A2-4232-BDBF-49BDBD3600B1}" type="slidenum">
              <a:rPr kumimoji="0" lang="ru-RU" altLang="ru-R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ru-RU" altLang="ru-RU"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ru-RU" altLang="ru-RU">
                <a:latin typeface="Arial" panose="020B0604020202020204" pitchFamily="34" charset="0"/>
              </a:rPr>
              <a:t>Излучение идёт из вертолёта вертикально вниз одинаковыми дугами. Отражённый сигнал идёт вертикально вверх в гондолу продолговатую одинаковыми дугами.</a:t>
            </a:r>
          </a:p>
          <a:p>
            <a:pPr eaLnBrk="1" hangingPunct="1"/>
            <a:r>
              <a:rPr lang="ru-RU" altLang="ru-RU">
                <a:latin typeface="Arial" panose="020B0604020202020204" pitchFamily="34" charset="0"/>
              </a:rPr>
              <a:t>Показ слайдов  - настройка анимации – выползание, слева, после анимации спрятать.</a:t>
            </a:r>
          </a:p>
          <a:p>
            <a:pPr eaLnBrk="1" hangingPunct="1"/>
            <a:r>
              <a:rPr lang="ru-RU" altLang="ru-RU">
                <a:latin typeface="Arial" panose="020B0604020202020204" pitchFamily="34" charset="0"/>
              </a:rPr>
              <a:t>Показ слайдов – настройка презентации = непрерывный цикл, смена слайдов по времени, управляемый докладчиком (полный экран)</a:t>
            </a:r>
          </a:p>
        </p:txBody>
      </p:sp>
    </p:spTree>
    <p:extLst>
      <p:ext uri="{BB962C8B-B14F-4D97-AF65-F5344CB8AC3E}">
        <p14:creationId xmlns:p14="http://schemas.microsoft.com/office/powerpoint/2010/main" val="1895909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CC57C-71F2-EDE9-A228-8921CCF709C7}"/>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5A062DA1-CC95-9344-DA38-41F3EDB40BCF}"/>
              </a:ext>
            </a:extLst>
          </p:cNvPr>
          <p:cNvSpPr>
            <a:spLocks noGrp="1" noRot="1" noChangeAspect="1"/>
          </p:cNvSpPr>
          <p:nvPr>
            <p:ph type="sldImg"/>
          </p:nvPr>
        </p:nvSpPr>
        <p:spPr>
          <a:xfrm>
            <a:off x="1371600" y="1143000"/>
            <a:ext cx="4114800" cy="3086100"/>
          </a:xfrm>
        </p:spPr>
      </p:sp>
      <p:sp>
        <p:nvSpPr>
          <p:cNvPr id="3" name="Заметки 2">
            <a:extLst>
              <a:ext uri="{FF2B5EF4-FFF2-40B4-BE49-F238E27FC236}">
                <a16:creationId xmlns:a16="http://schemas.microsoft.com/office/drawing/2014/main" id="{34ABB867-3921-8BBE-AF82-EB0691C1A1DC}"/>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3CB2728C-C43C-F8D2-90E4-A342DC2B089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EB3132-83F7-47E8-BF80-8953E29523F9}"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4517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FF83ABC0-63E5-4D99-87AB-C9C555E18271}" type="slidenum">
              <a:rPr lang="ru-RU" altLang="ru-RU"/>
              <a:pPr>
                <a:defRPr/>
              </a:pPr>
              <a:t>‹#›</a:t>
            </a:fld>
            <a:endParaRPr lang="ru-RU" altLang="ru-RU"/>
          </a:p>
        </p:txBody>
      </p:sp>
    </p:spTree>
    <p:extLst>
      <p:ext uri="{BB962C8B-B14F-4D97-AF65-F5344CB8AC3E}">
        <p14:creationId xmlns:p14="http://schemas.microsoft.com/office/powerpoint/2010/main" val="1648552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1AFE9931-0344-44D0-A25D-E856D6A51875}" type="slidenum">
              <a:rPr lang="ru-RU" altLang="ru-RU"/>
              <a:pPr>
                <a:defRPr/>
              </a:pPr>
              <a:t>‹#›</a:t>
            </a:fld>
            <a:endParaRPr lang="ru-RU" altLang="ru-RU"/>
          </a:p>
        </p:txBody>
      </p:sp>
    </p:spTree>
    <p:extLst>
      <p:ext uri="{BB962C8B-B14F-4D97-AF65-F5344CB8AC3E}">
        <p14:creationId xmlns:p14="http://schemas.microsoft.com/office/powerpoint/2010/main" val="3667409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23E2068A-833C-47C8-B8FC-A823C4384192}" type="slidenum">
              <a:rPr lang="ru-RU" altLang="ru-RU"/>
              <a:pPr>
                <a:defRPr/>
              </a:pPr>
              <a:t>‹#›</a:t>
            </a:fld>
            <a:endParaRPr lang="ru-RU" altLang="ru-RU"/>
          </a:p>
        </p:txBody>
      </p:sp>
    </p:spTree>
    <p:extLst>
      <p:ext uri="{BB962C8B-B14F-4D97-AF65-F5344CB8AC3E}">
        <p14:creationId xmlns:p14="http://schemas.microsoft.com/office/powerpoint/2010/main" val="3818968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7B107F56-C199-4805-AB0F-91DF0BC741DD}" type="slidenum">
              <a:rPr lang="ru-RU" altLang="ru-RU"/>
              <a:pPr>
                <a:defRPr/>
              </a:pPr>
              <a:t>‹#›</a:t>
            </a:fld>
            <a:endParaRPr lang="ru-RU" altLang="ru-RU"/>
          </a:p>
        </p:txBody>
      </p:sp>
    </p:spTree>
    <p:extLst>
      <p:ext uri="{BB962C8B-B14F-4D97-AF65-F5344CB8AC3E}">
        <p14:creationId xmlns:p14="http://schemas.microsoft.com/office/powerpoint/2010/main" val="3541326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ru-RU"/>
          </a:p>
        </p:txBody>
      </p:sp>
      <p:sp>
        <p:nvSpPr>
          <p:cNvPr id="7" name="Rectangle 5"/>
          <p:cNvSpPr>
            <a:spLocks noGrp="1" noChangeArrowheads="1"/>
          </p:cNvSpPr>
          <p:nvPr>
            <p:ph type="ftr" sz="quarter" idx="11"/>
          </p:nvPr>
        </p:nvSpPr>
        <p:spPr>
          <a:ln/>
        </p:spPr>
        <p:txBody>
          <a:bodyPr/>
          <a:lstStyle>
            <a:lvl1pPr>
              <a:defRPr/>
            </a:lvl1pPr>
          </a:lstStyle>
          <a:p>
            <a:pPr>
              <a:defRPr/>
            </a:pPr>
            <a:endParaRPr lang="ru-RU"/>
          </a:p>
        </p:txBody>
      </p:sp>
      <p:sp>
        <p:nvSpPr>
          <p:cNvPr id="8" name="Rectangle 6"/>
          <p:cNvSpPr>
            <a:spLocks noGrp="1" noChangeArrowheads="1"/>
          </p:cNvSpPr>
          <p:nvPr>
            <p:ph type="sldNum" sz="quarter" idx="12"/>
          </p:nvPr>
        </p:nvSpPr>
        <p:spPr>
          <a:ln/>
        </p:spPr>
        <p:txBody>
          <a:bodyPr/>
          <a:lstStyle>
            <a:lvl1pPr>
              <a:defRPr/>
            </a:lvl1pPr>
          </a:lstStyle>
          <a:p>
            <a:pPr>
              <a:defRPr/>
            </a:pPr>
            <a:fld id="{D0088577-7D29-4F5D-AC16-52697052F6F1}" type="slidenum">
              <a:rPr lang="ru-RU" altLang="ru-RU"/>
              <a:pPr>
                <a:defRPr/>
              </a:pPr>
              <a:t>‹#›</a:t>
            </a:fld>
            <a:endParaRPr lang="ru-RU" altLang="ru-RU"/>
          </a:p>
        </p:txBody>
      </p:sp>
    </p:spTree>
    <p:extLst>
      <p:ext uri="{BB962C8B-B14F-4D97-AF65-F5344CB8AC3E}">
        <p14:creationId xmlns:p14="http://schemas.microsoft.com/office/powerpoint/2010/main" val="16396850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1">
        <a:schemeClr val="bg2"/>
      </p:bgRef>
    </p:bg>
    <p:spTree>
      <p:nvGrpSpPr>
        <p:cNvPr id="1" name=""/>
        <p:cNvGrpSpPr/>
        <p:nvPr/>
      </p:nvGrpSpPr>
      <p:grpSpPr>
        <a:xfrm>
          <a:off x="0" y="0"/>
          <a:ext cx="0" cy="0"/>
          <a:chOff x="0" y="0"/>
          <a:chExt cx="0" cy="0"/>
        </a:xfrm>
      </p:grpSpPr>
      <p:sp>
        <p:nvSpPr>
          <p:cNvPr id="7" name="Прямоугольник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0" name="Прямоугольник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1" name="Прямоугольник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8" name="Заголовок 7"/>
          <p:cNvSpPr>
            <a:spLocks noGrp="1"/>
          </p:cNvSpPr>
          <p:nvPr>
            <p:ph type="ctrTitle"/>
          </p:nvPr>
        </p:nvSpPr>
        <p:spPr>
          <a:xfrm>
            <a:off x="2362200" y="4038600"/>
            <a:ext cx="6477000" cy="1828800"/>
          </a:xfrm>
        </p:spPr>
        <p:txBody>
          <a:bodyPr anchor="b"/>
          <a:lstStyle>
            <a:lvl1pPr>
              <a:defRPr cap="all" baseline="0"/>
            </a:lvl1pPr>
          </a:lstStyle>
          <a:p>
            <a:r>
              <a:rPr kumimoji="0" lang="ru-RU"/>
              <a:t>Образец заголовка</a:t>
            </a:r>
            <a:endParaRPr kumimoji="0" lang="en-US"/>
          </a:p>
        </p:txBody>
      </p:sp>
      <p:sp>
        <p:nvSpPr>
          <p:cNvPr id="9" name="Подзаголовок 8"/>
          <p:cNvSpPr>
            <a:spLocks noGrp="1"/>
          </p:cNvSpPr>
          <p:nvPr>
            <p:ph type="subTitle" idx="1"/>
          </p:nvPr>
        </p:nvSpPr>
        <p:spPr>
          <a:xfrm>
            <a:off x="2362200" y="6050037"/>
            <a:ext cx="6705600" cy="685800"/>
          </a:xfrm>
        </p:spPr>
        <p:txBody>
          <a:bodyPr anchor="ctr">
            <a:normAutofit/>
          </a:bodyPr>
          <a:lstStyle>
            <a:lvl1pPr marL="0" indent="0" algn="l">
              <a:buNone/>
              <a:defRPr sz="1950">
                <a:solidFill>
                  <a:srgbClr val="FFFFFF"/>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ru-RU"/>
              <a:t>Образец подзаголовка</a:t>
            </a:r>
            <a:endParaRPr kumimoji="0" lang="en-US"/>
          </a:p>
        </p:txBody>
      </p:sp>
      <p:sp>
        <p:nvSpPr>
          <p:cNvPr id="28" name="Дата 27"/>
          <p:cNvSpPr>
            <a:spLocks noGrp="1"/>
          </p:cNvSpPr>
          <p:nvPr>
            <p:ph type="dt" sz="half" idx="10"/>
          </p:nvPr>
        </p:nvSpPr>
        <p:spPr>
          <a:xfrm>
            <a:off x="76200" y="6068699"/>
            <a:ext cx="2057400" cy="685800"/>
          </a:xfrm>
        </p:spPr>
        <p:txBody>
          <a:bodyPr>
            <a:noAutofit/>
          </a:bodyPr>
          <a:lstStyle>
            <a:lvl1pPr algn="ctr">
              <a:defRPr sz="1500">
                <a:solidFill>
                  <a:srgbClr val="FFFFFF"/>
                </a:solidFill>
              </a:defRPr>
            </a:lvl1pPr>
          </a:lstStyle>
          <a:p>
            <a:fld id="{5B106E36-FD25-4E2D-B0AA-010F637433A0}" type="datetimeFigureOut">
              <a:rPr lang="ru-RU" smtClean="0"/>
              <a:pPr/>
              <a:t>06.04.2026</a:t>
            </a:fld>
            <a:endParaRPr lang="ru-RU"/>
          </a:p>
        </p:txBody>
      </p:sp>
      <p:sp>
        <p:nvSpPr>
          <p:cNvPr id="17" name="Нижний колонтитул 16"/>
          <p:cNvSpPr>
            <a:spLocks noGrp="1"/>
          </p:cNvSpPr>
          <p:nvPr>
            <p:ph type="ftr" sz="quarter" idx="11"/>
          </p:nvPr>
        </p:nvSpPr>
        <p:spPr>
          <a:xfrm>
            <a:off x="2085393" y="236540"/>
            <a:ext cx="5867400" cy="365125"/>
          </a:xfrm>
        </p:spPr>
        <p:txBody>
          <a:bodyPr/>
          <a:lstStyle>
            <a:lvl1pPr algn="r">
              <a:defRPr>
                <a:solidFill>
                  <a:schemeClr val="tx2"/>
                </a:solidFill>
              </a:defRPr>
            </a:lvl1pPr>
          </a:lstStyle>
          <a:p>
            <a:endParaRPr lang="ru-RU">
              <a:solidFill>
                <a:srgbClr val="DBF5F9"/>
              </a:solidFill>
            </a:endParaRPr>
          </a:p>
        </p:txBody>
      </p:sp>
      <p:sp>
        <p:nvSpPr>
          <p:cNvPr id="29" name="Номер слайда 28"/>
          <p:cNvSpPr>
            <a:spLocks noGrp="1"/>
          </p:cNvSpPr>
          <p:nvPr>
            <p:ph type="sldNum" sz="quarter" idx="12"/>
          </p:nvPr>
        </p:nvSpPr>
        <p:spPr>
          <a:xfrm>
            <a:off x="8001000" y="228600"/>
            <a:ext cx="838200" cy="381000"/>
          </a:xfrm>
        </p:spPr>
        <p:txBody>
          <a:bodyPr/>
          <a:lstStyle>
            <a:lvl1pPr>
              <a:defRPr>
                <a:solidFill>
                  <a:schemeClr val="tx2"/>
                </a:solidFill>
              </a:defRPr>
            </a:lvl1pPr>
          </a:lstStyle>
          <a:p>
            <a:fld id="{725C68B6-61C2-468F-89AB-4B9F7531AA68}" type="slidenum">
              <a:rPr lang="ru-RU" smtClean="0">
                <a:solidFill>
                  <a:srgbClr val="DBF5F9"/>
                </a:solidFill>
              </a:rPr>
              <a:pPr/>
              <a:t>‹#›</a:t>
            </a:fld>
            <a:endParaRPr lang="ru-RU">
              <a:solidFill>
                <a:srgbClr val="DBF5F9"/>
              </a:solidFill>
            </a:endParaRPr>
          </a:p>
        </p:txBody>
      </p:sp>
    </p:spTree>
    <p:extLst>
      <p:ext uri="{BB962C8B-B14F-4D97-AF65-F5344CB8AC3E}">
        <p14:creationId xmlns:p14="http://schemas.microsoft.com/office/powerpoint/2010/main" val="2149390382"/>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2648" y="228600"/>
            <a:ext cx="8153400" cy="990600"/>
          </a:xfrm>
        </p:spPr>
        <p:txBody>
          <a:bodyPr/>
          <a:lstStyle/>
          <a:p>
            <a:r>
              <a:rPr kumimoji="0" lang="ru-RU"/>
              <a:t>Образец заголовка</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solidFill>
                  <a:srgbClr val="04617B"/>
                </a:solidFill>
              </a:rPr>
              <a:pPr/>
              <a:t>06.04.2026</a:t>
            </a:fld>
            <a:endParaRPr lang="ru-RU">
              <a:solidFill>
                <a:srgbClr val="04617B"/>
              </a:solidFill>
            </a:endParaRPr>
          </a:p>
        </p:txBody>
      </p:sp>
      <p:sp>
        <p:nvSpPr>
          <p:cNvPr id="5" name="Нижний колонтитул 4"/>
          <p:cNvSpPr>
            <a:spLocks noGrp="1"/>
          </p:cNvSpPr>
          <p:nvPr>
            <p:ph type="ftr" sz="quarter" idx="11"/>
          </p:nvPr>
        </p:nvSpPr>
        <p:spPr/>
        <p:txBody>
          <a:bodyPr/>
          <a:lstStyle/>
          <a:p>
            <a:endParaRPr lang="ru-RU">
              <a:solidFill>
                <a:srgbClr val="04617B"/>
              </a:solidFill>
            </a:endParaRPr>
          </a:p>
        </p:txBody>
      </p:sp>
      <p:sp>
        <p:nvSpPr>
          <p:cNvPr id="6" name="Номер слайда 5"/>
          <p:cNvSpPr>
            <a:spLocks noGrp="1"/>
          </p:cNvSpPr>
          <p:nvPr>
            <p:ph type="sldNum" sz="quarter" idx="12"/>
          </p:nvPr>
        </p:nvSpPr>
        <p:spPr/>
        <p:txBody>
          <a:bodyPr/>
          <a:lstStyle>
            <a:lvl1pPr>
              <a:defRPr>
                <a:solidFill>
                  <a:srgbClr val="FFFFFF"/>
                </a:solidFill>
              </a:defRPr>
            </a:lvl1pPr>
          </a:lstStyle>
          <a:p>
            <a:fld id="{725C68B6-61C2-468F-89AB-4B9F7531AA68}" type="slidenum">
              <a:rPr lang="ru-RU" smtClean="0"/>
              <a:pPr/>
              <a:t>‹#›</a:t>
            </a:fld>
            <a:endParaRPr lang="ru-RU"/>
          </a:p>
        </p:txBody>
      </p:sp>
      <p:sp>
        <p:nvSpPr>
          <p:cNvPr id="8" name="Содержимое 7"/>
          <p:cNvSpPr>
            <a:spLocks noGrp="1"/>
          </p:cNvSpPr>
          <p:nvPr>
            <p:ph sz="quarter" idx="1"/>
          </p:nvPr>
        </p:nvSpPr>
        <p:spPr>
          <a:xfrm>
            <a:off x="612648" y="1600200"/>
            <a:ext cx="8153400" cy="4495800"/>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Tree>
    <p:extLst>
      <p:ext uri="{BB962C8B-B14F-4D97-AF65-F5344CB8AC3E}">
        <p14:creationId xmlns:p14="http://schemas.microsoft.com/office/powerpoint/2010/main" val="9653942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1"/>
      </p:bgRef>
    </p:bg>
    <p:spTree>
      <p:nvGrpSpPr>
        <p:cNvPr id="1" name=""/>
        <p:cNvGrpSpPr/>
        <p:nvPr/>
      </p:nvGrpSpPr>
      <p:grpSpPr>
        <a:xfrm>
          <a:off x="0" y="0"/>
          <a:ext cx="0" cy="0"/>
          <a:chOff x="0" y="0"/>
          <a:chExt cx="0" cy="0"/>
        </a:xfrm>
      </p:grpSpPr>
      <p:sp>
        <p:nvSpPr>
          <p:cNvPr id="3" name="Текст 2"/>
          <p:cNvSpPr>
            <a:spLocks noGrp="1"/>
          </p:cNvSpPr>
          <p:nvPr>
            <p:ph type="body" idx="1"/>
          </p:nvPr>
        </p:nvSpPr>
        <p:spPr>
          <a:xfrm>
            <a:off x="1371601" y="2743200"/>
            <a:ext cx="7123113" cy="1673225"/>
          </a:xfrm>
        </p:spPr>
        <p:txBody>
          <a:bodyPr anchor="t"/>
          <a:lstStyle>
            <a:lvl1pPr marL="0" indent="0">
              <a:buNone/>
              <a:defRPr sz="2100">
                <a:solidFill>
                  <a:schemeClr val="tx2"/>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ru-RU"/>
              <a:t>Образец текста</a:t>
            </a:r>
          </a:p>
        </p:txBody>
      </p:sp>
      <p:sp>
        <p:nvSpPr>
          <p:cNvPr id="7" name="Прямоугольник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8" name="Прямоугольник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9" name="Прямоугольник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 name="Заголовок 1"/>
          <p:cNvSpPr>
            <a:spLocks noGrp="1"/>
          </p:cNvSpPr>
          <p:nvPr>
            <p:ph type="title"/>
          </p:nvPr>
        </p:nvSpPr>
        <p:spPr>
          <a:xfrm>
            <a:off x="1371600" y="1600200"/>
            <a:ext cx="7620000" cy="990600"/>
          </a:xfrm>
        </p:spPr>
        <p:txBody>
          <a:bodyPr/>
          <a:lstStyle>
            <a:lvl1pPr algn="l">
              <a:buNone/>
              <a:defRPr sz="3300" b="0" cap="none">
                <a:solidFill>
                  <a:srgbClr val="FFFFFF"/>
                </a:solidFill>
              </a:defRPr>
            </a:lvl1pPr>
          </a:lstStyle>
          <a:p>
            <a:r>
              <a:rPr kumimoji="0" lang="ru-RU"/>
              <a:t>Образец заголовка</a:t>
            </a:r>
            <a:endParaRPr kumimoji="0" lang="en-US"/>
          </a:p>
        </p:txBody>
      </p:sp>
      <p:sp>
        <p:nvSpPr>
          <p:cNvPr id="12" name="Дата 11"/>
          <p:cNvSpPr>
            <a:spLocks noGrp="1"/>
          </p:cNvSpPr>
          <p:nvPr>
            <p:ph type="dt" sz="half" idx="10"/>
          </p:nvPr>
        </p:nvSpPr>
        <p:spPr/>
        <p:txBody>
          <a:bodyPr/>
          <a:lstStyle/>
          <a:p>
            <a:fld id="{5B106E36-FD25-4E2D-B0AA-010F637433A0}" type="datetimeFigureOut">
              <a:rPr lang="ru-RU" smtClean="0">
                <a:solidFill>
                  <a:srgbClr val="04617B"/>
                </a:solidFill>
              </a:rPr>
              <a:pPr/>
              <a:t>06.04.2026</a:t>
            </a:fld>
            <a:endParaRPr lang="ru-RU">
              <a:solidFill>
                <a:srgbClr val="04617B"/>
              </a:solidFill>
            </a:endParaRPr>
          </a:p>
        </p:txBody>
      </p:sp>
      <p:sp>
        <p:nvSpPr>
          <p:cNvPr id="13" name="Номер слайда 12"/>
          <p:cNvSpPr>
            <a:spLocks noGrp="1"/>
          </p:cNvSpPr>
          <p:nvPr>
            <p:ph type="sldNum" sz="quarter" idx="11"/>
          </p:nvPr>
        </p:nvSpPr>
        <p:spPr>
          <a:xfrm>
            <a:off x="0" y="1752600"/>
            <a:ext cx="1295400" cy="701676"/>
          </a:xfrm>
        </p:spPr>
        <p:txBody>
          <a:bodyPr>
            <a:noAutofit/>
          </a:bodyPr>
          <a:lstStyle>
            <a:lvl1pPr>
              <a:defRPr sz="1800">
                <a:solidFill>
                  <a:srgbClr val="FFFFFF"/>
                </a:solidFill>
              </a:defRPr>
            </a:lvl1pPr>
          </a:lstStyle>
          <a:p>
            <a:fld id="{725C68B6-61C2-468F-89AB-4B9F7531AA68}" type="slidenum">
              <a:rPr lang="ru-RU" smtClean="0"/>
              <a:pPr/>
              <a:t>‹#›</a:t>
            </a:fld>
            <a:endParaRPr lang="ru-RU"/>
          </a:p>
        </p:txBody>
      </p:sp>
      <p:sp>
        <p:nvSpPr>
          <p:cNvPr id="14" name="Нижний колонтитул 13"/>
          <p:cNvSpPr>
            <a:spLocks noGrp="1"/>
          </p:cNvSpPr>
          <p:nvPr>
            <p:ph type="ftr" sz="quarter" idx="12"/>
          </p:nvPr>
        </p:nvSpPr>
        <p:spPr/>
        <p:txBody>
          <a:bodyPr/>
          <a:lstStyle/>
          <a:p>
            <a:endParaRPr lang="ru-RU">
              <a:solidFill>
                <a:srgbClr val="04617B"/>
              </a:solidFill>
            </a:endParaRPr>
          </a:p>
        </p:txBody>
      </p:sp>
    </p:spTree>
    <p:extLst>
      <p:ext uri="{BB962C8B-B14F-4D97-AF65-F5344CB8AC3E}">
        <p14:creationId xmlns:p14="http://schemas.microsoft.com/office/powerpoint/2010/main" val="3765800059"/>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9" name="Содержимое 8"/>
          <p:cNvSpPr>
            <a:spLocks noGrp="1"/>
          </p:cNvSpPr>
          <p:nvPr>
            <p:ph sz="quarter" idx="1"/>
          </p:nvPr>
        </p:nvSpPr>
        <p:spPr>
          <a:xfrm>
            <a:off x="609600" y="1589567"/>
            <a:ext cx="3886200" cy="4572000"/>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11" name="Содержимое 10"/>
          <p:cNvSpPr>
            <a:spLocks noGrp="1"/>
          </p:cNvSpPr>
          <p:nvPr>
            <p:ph sz="quarter" idx="2"/>
          </p:nvPr>
        </p:nvSpPr>
        <p:spPr>
          <a:xfrm>
            <a:off x="4844901" y="1589567"/>
            <a:ext cx="3886200" cy="4572000"/>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8" name="Дата 7"/>
          <p:cNvSpPr>
            <a:spLocks noGrp="1"/>
          </p:cNvSpPr>
          <p:nvPr>
            <p:ph type="dt" sz="half" idx="15"/>
          </p:nvPr>
        </p:nvSpPr>
        <p:spPr/>
        <p:txBody>
          <a:bodyPr rtlCol="0"/>
          <a:lstStyle/>
          <a:p>
            <a:fld id="{5B106E36-FD25-4E2D-B0AA-010F637433A0}" type="datetimeFigureOut">
              <a:rPr lang="ru-RU" smtClean="0">
                <a:solidFill>
                  <a:srgbClr val="04617B"/>
                </a:solidFill>
              </a:rPr>
              <a:pPr/>
              <a:t>06.04.2026</a:t>
            </a:fld>
            <a:endParaRPr lang="ru-RU">
              <a:solidFill>
                <a:srgbClr val="04617B"/>
              </a:solidFill>
            </a:endParaRPr>
          </a:p>
        </p:txBody>
      </p:sp>
      <p:sp>
        <p:nvSpPr>
          <p:cNvPr id="10" name="Номер слайда 9"/>
          <p:cNvSpPr>
            <a:spLocks noGrp="1"/>
          </p:cNvSpPr>
          <p:nvPr>
            <p:ph type="sldNum" sz="quarter" idx="16"/>
          </p:nvPr>
        </p:nvSpPr>
        <p:spPr/>
        <p:txBody>
          <a:bodyPr rtlCol="0"/>
          <a:lstStyle/>
          <a:p>
            <a:fld id="{725C68B6-61C2-468F-89AB-4B9F7531AA68}" type="slidenum">
              <a:rPr lang="ru-RU" smtClean="0"/>
              <a:pPr/>
              <a:t>‹#›</a:t>
            </a:fld>
            <a:endParaRPr lang="ru-RU"/>
          </a:p>
        </p:txBody>
      </p:sp>
      <p:sp>
        <p:nvSpPr>
          <p:cNvPr id="12" name="Нижний колонтитул 11"/>
          <p:cNvSpPr>
            <a:spLocks noGrp="1"/>
          </p:cNvSpPr>
          <p:nvPr>
            <p:ph type="ftr" sz="quarter" idx="17"/>
          </p:nvPr>
        </p:nvSpPr>
        <p:spPr/>
        <p:txBody>
          <a:bodyPr rtlCol="0"/>
          <a:lstStyle/>
          <a:p>
            <a:endParaRPr lang="ru-RU">
              <a:solidFill>
                <a:srgbClr val="04617B"/>
              </a:solidFill>
            </a:endParaRPr>
          </a:p>
        </p:txBody>
      </p:sp>
    </p:spTree>
    <p:extLst>
      <p:ext uri="{BB962C8B-B14F-4D97-AF65-F5344CB8AC3E}">
        <p14:creationId xmlns:p14="http://schemas.microsoft.com/office/powerpoint/2010/main" val="1282154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3400" y="273050"/>
            <a:ext cx="8153400" cy="869950"/>
          </a:xfrm>
        </p:spPr>
        <p:txBody>
          <a:bodyPr anchor="ctr"/>
          <a:lstStyle>
            <a:lvl1pPr>
              <a:defRPr/>
            </a:lvl1pPr>
          </a:lstStyle>
          <a:p>
            <a:r>
              <a:rPr kumimoji="0" lang="ru-RU"/>
              <a:t>Образец заголовка</a:t>
            </a:r>
            <a:endParaRPr kumimoji="0" lang="en-US"/>
          </a:p>
        </p:txBody>
      </p:sp>
      <p:sp>
        <p:nvSpPr>
          <p:cNvPr id="11" name="Содержимое 10"/>
          <p:cNvSpPr>
            <a:spLocks noGrp="1"/>
          </p:cNvSpPr>
          <p:nvPr>
            <p:ph sz="quarter" idx="2"/>
          </p:nvPr>
        </p:nvSpPr>
        <p:spPr>
          <a:xfrm>
            <a:off x="609600" y="2438400"/>
            <a:ext cx="3886200" cy="3581400"/>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13" name="Содержимое 12"/>
          <p:cNvSpPr>
            <a:spLocks noGrp="1"/>
          </p:cNvSpPr>
          <p:nvPr>
            <p:ph sz="quarter" idx="4"/>
          </p:nvPr>
        </p:nvSpPr>
        <p:spPr>
          <a:xfrm>
            <a:off x="4800600" y="2438400"/>
            <a:ext cx="3886200" cy="3581400"/>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10" name="Дата 9"/>
          <p:cNvSpPr>
            <a:spLocks noGrp="1"/>
          </p:cNvSpPr>
          <p:nvPr>
            <p:ph type="dt" sz="half" idx="15"/>
          </p:nvPr>
        </p:nvSpPr>
        <p:spPr/>
        <p:txBody>
          <a:bodyPr rtlCol="0"/>
          <a:lstStyle/>
          <a:p>
            <a:fld id="{5B106E36-FD25-4E2D-B0AA-010F637433A0}" type="datetimeFigureOut">
              <a:rPr lang="ru-RU" smtClean="0">
                <a:solidFill>
                  <a:srgbClr val="04617B"/>
                </a:solidFill>
              </a:rPr>
              <a:pPr/>
              <a:t>06.04.2026</a:t>
            </a:fld>
            <a:endParaRPr lang="ru-RU">
              <a:solidFill>
                <a:srgbClr val="04617B"/>
              </a:solidFill>
            </a:endParaRPr>
          </a:p>
        </p:txBody>
      </p:sp>
      <p:sp>
        <p:nvSpPr>
          <p:cNvPr id="12" name="Номер слайда 11"/>
          <p:cNvSpPr>
            <a:spLocks noGrp="1"/>
          </p:cNvSpPr>
          <p:nvPr>
            <p:ph type="sldNum" sz="quarter" idx="16"/>
          </p:nvPr>
        </p:nvSpPr>
        <p:spPr/>
        <p:txBody>
          <a:bodyPr rtlCol="0"/>
          <a:lstStyle/>
          <a:p>
            <a:fld id="{725C68B6-61C2-468F-89AB-4B9F7531AA68}" type="slidenum">
              <a:rPr lang="ru-RU" smtClean="0"/>
              <a:pPr/>
              <a:t>‹#›</a:t>
            </a:fld>
            <a:endParaRPr lang="ru-RU"/>
          </a:p>
        </p:txBody>
      </p:sp>
      <p:sp>
        <p:nvSpPr>
          <p:cNvPr id="14" name="Нижний колонтитул 13"/>
          <p:cNvSpPr>
            <a:spLocks noGrp="1"/>
          </p:cNvSpPr>
          <p:nvPr>
            <p:ph type="ftr" sz="quarter" idx="17"/>
          </p:nvPr>
        </p:nvSpPr>
        <p:spPr/>
        <p:txBody>
          <a:bodyPr rtlCol="0"/>
          <a:lstStyle/>
          <a:p>
            <a:endParaRPr lang="ru-RU">
              <a:solidFill>
                <a:srgbClr val="04617B"/>
              </a:solidFill>
            </a:endParaRPr>
          </a:p>
        </p:txBody>
      </p:sp>
      <p:sp>
        <p:nvSpPr>
          <p:cNvPr id="16" name="Текст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1500" b="1">
                <a:solidFill>
                  <a:srgbClr val="FFFFFF"/>
                </a:solidFill>
              </a:defRPr>
            </a:lvl1pPr>
          </a:lstStyle>
          <a:p>
            <a:pPr lvl="0" eaLnBrk="1" latinLnBrk="0" hangingPunct="1"/>
            <a:r>
              <a:rPr kumimoji="0" lang="ru-RU"/>
              <a:t>Образец текста</a:t>
            </a:r>
          </a:p>
        </p:txBody>
      </p:sp>
      <p:sp>
        <p:nvSpPr>
          <p:cNvPr id="15" name="Текст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1500" b="1">
                <a:solidFill>
                  <a:srgbClr val="FFFFFF"/>
                </a:solidFill>
              </a:defRPr>
            </a:lvl1pPr>
          </a:lstStyle>
          <a:p>
            <a:pPr lvl="0" eaLnBrk="1" latinLnBrk="0" hangingPunct="1"/>
            <a:r>
              <a:rPr kumimoji="0" lang="ru-RU"/>
              <a:t>Образец текста</a:t>
            </a:r>
          </a:p>
        </p:txBody>
      </p:sp>
    </p:spTree>
    <p:extLst>
      <p:ext uri="{BB962C8B-B14F-4D97-AF65-F5344CB8AC3E}">
        <p14:creationId xmlns:p14="http://schemas.microsoft.com/office/powerpoint/2010/main" val="41190688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Дата 2"/>
          <p:cNvSpPr>
            <a:spLocks noGrp="1"/>
          </p:cNvSpPr>
          <p:nvPr>
            <p:ph type="dt" sz="half" idx="10"/>
          </p:nvPr>
        </p:nvSpPr>
        <p:spPr/>
        <p:txBody>
          <a:bodyPr/>
          <a:lstStyle/>
          <a:p>
            <a:fld id="{5B106E36-FD25-4E2D-B0AA-010F637433A0}" type="datetimeFigureOut">
              <a:rPr lang="ru-RU" smtClean="0">
                <a:solidFill>
                  <a:srgbClr val="04617B"/>
                </a:solidFill>
              </a:rPr>
              <a:pPr/>
              <a:t>06.04.2026</a:t>
            </a:fld>
            <a:endParaRPr lang="ru-RU">
              <a:solidFill>
                <a:srgbClr val="04617B"/>
              </a:solidFill>
            </a:endParaRPr>
          </a:p>
        </p:txBody>
      </p:sp>
      <p:sp>
        <p:nvSpPr>
          <p:cNvPr id="4" name="Нижний колонтитул 3"/>
          <p:cNvSpPr>
            <a:spLocks noGrp="1"/>
          </p:cNvSpPr>
          <p:nvPr>
            <p:ph type="ftr" sz="quarter" idx="11"/>
          </p:nvPr>
        </p:nvSpPr>
        <p:spPr/>
        <p:txBody>
          <a:bodyPr/>
          <a:lstStyle/>
          <a:p>
            <a:endParaRPr lang="ru-RU">
              <a:solidFill>
                <a:srgbClr val="04617B"/>
              </a:solidFill>
            </a:endParaRPr>
          </a:p>
        </p:txBody>
      </p:sp>
      <p:sp>
        <p:nvSpPr>
          <p:cNvPr id="5" name="Номер слайда 4"/>
          <p:cNvSpPr>
            <a:spLocks noGrp="1"/>
          </p:cNvSpPr>
          <p:nvPr>
            <p:ph type="sldNum" sz="quarter" idx="12"/>
          </p:nvPr>
        </p:nvSpPr>
        <p:spPr/>
        <p:txBody>
          <a:bodyPr/>
          <a:lstStyle>
            <a:lvl1pPr>
              <a:defRPr>
                <a:solidFill>
                  <a:srgbClr val="FFFFFF"/>
                </a:solidFill>
              </a:defRPr>
            </a:lvl1pPr>
          </a:lstStyle>
          <a:p>
            <a:fld id="{725C68B6-61C2-468F-89AB-4B9F7531AA68}" type="slidenum">
              <a:rPr lang="ru-RU" smtClean="0"/>
              <a:pPr/>
              <a:t>‹#›</a:t>
            </a:fld>
            <a:endParaRPr lang="ru-RU"/>
          </a:p>
        </p:txBody>
      </p:sp>
    </p:spTree>
    <p:extLst>
      <p:ext uri="{BB962C8B-B14F-4D97-AF65-F5344CB8AC3E}">
        <p14:creationId xmlns:p14="http://schemas.microsoft.com/office/powerpoint/2010/main" val="3765868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99319F14-4652-4893-BD2E-B037BC82B65E}" type="slidenum">
              <a:rPr lang="ru-RU" altLang="ru-RU"/>
              <a:pPr>
                <a:defRPr/>
              </a:pPr>
              <a:t>‹#›</a:t>
            </a:fld>
            <a:endParaRPr lang="ru-RU" altLang="ru-RU"/>
          </a:p>
        </p:txBody>
      </p:sp>
    </p:spTree>
    <p:extLst>
      <p:ext uri="{BB962C8B-B14F-4D97-AF65-F5344CB8AC3E}">
        <p14:creationId xmlns:p14="http://schemas.microsoft.com/office/powerpoint/2010/main" val="2602797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solidFill>
                  <a:srgbClr val="04617B"/>
                </a:solidFill>
              </a:rPr>
              <a:pPr/>
              <a:t>06.04.2026</a:t>
            </a:fld>
            <a:endParaRPr lang="ru-RU">
              <a:solidFill>
                <a:srgbClr val="04617B"/>
              </a:solidFill>
            </a:endParaRPr>
          </a:p>
        </p:txBody>
      </p:sp>
      <p:sp>
        <p:nvSpPr>
          <p:cNvPr id="3" name="Нижний колонтитул 2"/>
          <p:cNvSpPr>
            <a:spLocks noGrp="1"/>
          </p:cNvSpPr>
          <p:nvPr>
            <p:ph type="ftr" sz="quarter" idx="11"/>
          </p:nvPr>
        </p:nvSpPr>
        <p:spPr/>
        <p:txBody>
          <a:bodyPr/>
          <a:lstStyle/>
          <a:p>
            <a:endParaRPr lang="ru-RU">
              <a:solidFill>
                <a:srgbClr val="04617B"/>
              </a:solidFill>
            </a:endParaRPr>
          </a:p>
        </p:txBody>
      </p:sp>
      <p:sp>
        <p:nvSpPr>
          <p:cNvPr id="4" name="Номер слайда 3"/>
          <p:cNvSpPr>
            <a:spLocks noGrp="1"/>
          </p:cNvSpPr>
          <p:nvPr>
            <p:ph type="sldNum" sz="quarter" idx="12"/>
          </p:nvPr>
        </p:nvSpPr>
        <p:spPr>
          <a:xfrm>
            <a:off x="0" y="6248400"/>
            <a:ext cx="533400" cy="381000"/>
          </a:xfrm>
        </p:spPr>
        <p:txBody>
          <a:bodyPr/>
          <a:lstStyle>
            <a:lvl1pPr>
              <a:defRPr>
                <a:solidFill>
                  <a:schemeClr val="tx2"/>
                </a:solidFill>
              </a:defRPr>
            </a:lvl1pPr>
          </a:lstStyle>
          <a:p>
            <a:fld id="{725C68B6-61C2-468F-89AB-4B9F7531AA68}" type="slidenum">
              <a:rPr lang="ru-RU" smtClean="0">
                <a:solidFill>
                  <a:srgbClr val="04617B"/>
                </a:solidFill>
              </a:rPr>
              <a:pPr/>
              <a:t>‹#›</a:t>
            </a:fld>
            <a:endParaRPr lang="ru-RU">
              <a:solidFill>
                <a:srgbClr val="04617B"/>
              </a:solidFill>
            </a:endParaRPr>
          </a:p>
        </p:txBody>
      </p:sp>
    </p:spTree>
    <p:extLst>
      <p:ext uri="{BB962C8B-B14F-4D97-AF65-F5344CB8AC3E}">
        <p14:creationId xmlns:p14="http://schemas.microsoft.com/office/powerpoint/2010/main" val="17970557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3050"/>
            <a:ext cx="8077200" cy="869950"/>
          </a:xfrm>
        </p:spPr>
        <p:txBody>
          <a:bodyPr anchor="ctr"/>
          <a:lstStyle>
            <a:lvl1pPr algn="l">
              <a:buNone/>
              <a:defRPr sz="3300" b="0"/>
            </a:lvl1pPr>
          </a:lstStyle>
          <a:p>
            <a:r>
              <a:rPr kumimoji="0" lang="ru-RU"/>
              <a:t>Образец заголовка</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solidFill>
                  <a:srgbClr val="04617B"/>
                </a:solidFill>
              </a:rPr>
              <a:pPr/>
              <a:t>06.04.2026</a:t>
            </a:fld>
            <a:endParaRPr lang="ru-RU">
              <a:solidFill>
                <a:srgbClr val="04617B"/>
              </a:solidFill>
            </a:endParaRPr>
          </a:p>
        </p:txBody>
      </p:sp>
      <p:sp>
        <p:nvSpPr>
          <p:cNvPr id="6" name="Нижний колонтитул 5"/>
          <p:cNvSpPr>
            <a:spLocks noGrp="1"/>
          </p:cNvSpPr>
          <p:nvPr>
            <p:ph type="ftr" sz="quarter" idx="11"/>
          </p:nvPr>
        </p:nvSpPr>
        <p:spPr/>
        <p:txBody>
          <a:bodyPr/>
          <a:lstStyle/>
          <a:p>
            <a:endParaRPr lang="ru-RU">
              <a:solidFill>
                <a:srgbClr val="04617B"/>
              </a:solidFill>
            </a:endParaRPr>
          </a:p>
        </p:txBody>
      </p:sp>
      <p:sp>
        <p:nvSpPr>
          <p:cNvPr id="7" name="Номер слайда 6"/>
          <p:cNvSpPr>
            <a:spLocks noGrp="1"/>
          </p:cNvSpPr>
          <p:nvPr>
            <p:ph type="sldNum" sz="quarter" idx="12"/>
          </p:nvPr>
        </p:nvSpPr>
        <p:spPr/>
        <p:txBody>
          <a:bodyPr/>
          <a:lstStyle>
            <a:lvl1pPr>
              <a:defRPr>
                <a:solidFill>
                  <a:srgbClr val="FFFFFF"/>
                </a:solidFill>
              </a:defRPr>
            </a:lvl1pPr>
          </a:lstStyle>
          <a:p>
            <a:fld id="{725C68B6-61C2-468F-89AB-4B9F7531AA68}" type="slidenum">
              <a:rPr lang="ru-RU" smtClean="0"/>
              <a:pPr/>
              <a:t>‹#›</a:t>
            </a:fld>
            <a:endParaRPr lang="ru-RU"/>
          </a:p>
        </p:txBody>
      </p:sp>
      <p:sp>
        <p:nvSpPr>
          <p:cNvPr id="3" name="Текст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750"/>
              </a:spcAft>
              <a:buNone/>
              <a:defRPr sz="1350"/>
            </a:lvl1pPr>
            <a:lvl2pPr>
              <a:buNone/>
              <a:defRPr sz="900"/>
            </a:lvl2pPr>
            <a:lvl3pPr>
              <a:buNone/>
              <a:defRPr sz="750"/>
            </a:lvl3pPr>
            <a:lvl4pPr>
              <a:buNone/>
              <a:defRPr sz="675"/>
            </a:lvl4pPr>
            <a:lvl5pPr>
              <a:buNone/>
              <a:defRPr sz="675"/>
            </a:lvl5pPr>
          </a:lstStyle>
          <a:p>
            <a:pPr lvl="0" eaLnBrk="1" latinLnBrk="0" hangingPunct="1"/>
            <a:r>
              <a:rPr kumimoji="0" lang="ru-RU"/>
              <a:t>Образец текста</a:t>
            </a:r>
          </a:p>
        </p:txBody>
      </p:sp>
      <p:sp>
        <p:nvSpPr>
          <p:cNvPr id="9" name="Содержимое 8"/>
          <p:cNvSpPr>
            <a:spLocks noGrp="1"/>
          </p:cNvSpPr>
          <p:nvPr>
            <p:ph sz="quarter" idx="1"/>
          </p:nvPr>
        </p:nvSpPr>
        <p:spPr>
          <a:xfrm>
            <a:off x="2362200" y="1752600"/>
            <a:ext cx="6400800" cy="4419600"/>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Tree>
    <p:extLst>
      <p:ext uri="{BB962C8B-B14F-4D97-AF65-F5344CB8AC3E}">
        <p14:creationId xmlns:p14="http://schemas.microsoft.com/office/powerpoint/2010/main" val="30735453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3">
        <a:schemeClr val="bg2"/>
      </p:bgRef>
    </p:bg>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600200" y="5486400"/>
            <a:ext cx="7315200" cy="685800"/>
          </a:xfrm>
        </p:spPr>
        <p:txBody>
          <a:bodyPr/>
          <a:lstStyle>
            <a:lvl1pPr marL="0" indent="0">
              <a:buFontTx/>
              <a:buNone/>
              <a:defRPr sz="1275"/>
            </a:lvl1pPr>
            <a:lvl2pPr>
              <a:buFontTx/>
              <a:buNone/>
              <a:defRPr sz="900"/>
            </a:lvl2pPr>
            <a:lvl3pPr>
              <a:buFontTx/>
              <a:buNone/>
              <a:defRPr sz="750"/>
            </a:lvl3pPr>
            <a:lvl4pPr>
              <a:buFontTx/>
              <a:buNone/>
              <a:defRPr sz="675"/>
            </a:lvl4pPr>
            <a:lvl5pPr>
              <a:buFontTx/>
              <a:buNone/>
              <a:defRPr sz="675"/>
            </a:lvl5pPr>
          </a:lstStyle>
          <a:p>
            <a:pPr lvl="0" eaLnBrk="1" latinLnBrk="0" hangingPunct="1"/>
            <a:r>
              <a:rPr kumimoji="0" lang="ru-RU"/>
              <a:t>Образец текста</a:t>
            </a:r>
          </a:p>
        </p:txBody>
      </p:sp>
      <p:sp>
        <p:nvSpPr>
          <p:cNvPr id="8" name="Прямоугольник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9" name="Прямоугольник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0" name="Прямоугольник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 name="Заголовок 1"/>
          <p:cNvSpPr>
            <a:spLocks noGrp="1"/>
          </p:cNvSpPr>
          <p:nvPr>
            <p:ph type="title"/>
          </p:nvPr>
        </p:nvSpPr>
        <p:spPr>
          <a:xfrm>
            <a:off x="1600200" y="4648200"/>
            <a:ext cx="7315200" cy="685800"/>
          </a:xfrm>
        </p:spPr>
        <p:txBody>
          <a:bodyPr anchor="ctr"/>
          <a:lstStyle>
            <a:lvl1pPr algn="l">
              <a:buNone/>
              <a:defRPr sz="2100" b="0">
                <a:solidFill>
                  <a:srgbClr val="FFFFFF"/>
                </a:solidFill>
              </a:defRPr>
            </a:lvl1pPr>
          </a:lstStyle>
          <a:p>
            <a:r>
              <a:rPr kumimoji="0" lang="ru-RU"/>
              <a:t>Образец заголовка</a:t>
            </a:r>
            <a:endParaRPr kumimoji="0" lang="en-US"/>
          </a:p>
        </p:txBody>
      </p:sp>
      <p:sp>
        <p:nvSpPr>
          <p:cNvPr id="11" name="Прямоугольник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2" name="Дата 11"/>
          <p:cNvSpPr>
            <a:spLocks noGrp="1"/>
          </p:cNvSpPr>
          <p:nvPr>
            <p:ph type="dt" sz="half" idx="10"/>
          </p:nvPr>
        </p:nvSpPr>
        <p:spPr>
          <a:xfrm>
            <a:off x="6248400" y="6248402"/>
            <a:ext cx="2667000" cy="365125"/>
          </a:xfrm>
        </p:spPr>
        <p:txBody>
          <a:bodyPr rtlCol="0"/>
          <a:lstStyle/>
          <a:p>
            <a:fld id="{5B106E36-FD25-4E2D-B0AA-010F637433A0}" type="datetimeFigureOut">
              <a:rPr lang="ru-RU" smtClean="0">
                <a:solidFill>
                  <a:srgbClr val="04617B"/>
                </a:solidFill>
              </a:rPr>
              <a:pPr/>
              <a:t>06.04.2026</a:t>
            </a:fld>
            <a:endParaRPr lang="ru-RU">
              <a:solidFill>
                <a:srgbClr val="04617B"/>
              </a:solidFill>
            </a:endParaRPr>
          </a:p>
        </p:txBody>
      </p:sp>
      <p:sp>
        <p:nvSpPr>
          <p:cNvPr id="13" name="Номер слайда 12"/>
          <p:cNvSpPr>
            <a:spLocks noGrp="1"/>
          </p:cNvSpPr>
          <p:nvPr>
            <p:ph type="sldNum" sz="quarter" idx="11"/>
          </p:nvPr>
        </p:nvSpPr>
        <p:spPr>
          <a:xfrm>
            <a:off x="0" y="4667249"/>
            <a:ext cx="1447800" cy="663578"/>
          </a:xfrm>
        </p:spPr>
        <p:txBody>
          <a:bodyPr rtlCol="0"/>
          <a:lstStyle>
            <a:lvl1pPr>
              <a:defRPr sz="2100"/>
            </a:lvl1pPr>
          </a:lstStyle>
          <a:p>
            <a:fld id="{725C68B6-61C2-468F-89AB-4B9F7531AA68}" type="slidenum">
              <a:rPr lang="ru-RU" smtClean="0"/>
              <a:pPr/>
              <a:t>‹#›</a:t>
            </a:fld>
            <a:endParaRPr lang="ru-RU"/>
          </a:p>
        </p:txBody>
      </p:sp>
      <p:sp>
        <p:nvSpPr>
          <p:cNvPr id="14" name="Нижний колонтитул 13"/>
          <p:cNvSpPr>
            <a:spLocks noGrp="1"/>
          </p:cNvSpPr>
          <p:nvPr>
            <p:ph type="ftr" sz="quarter" idx="12"/>
          </p:nvPr>
        </p:nvSpPr>
        <p:spPr>
          <a:xfrm>
            <a:off x="1600200" y="6248208"/>
            <a:ext cx="4572000" cy="365125"/>
          </a:xfrm>
        </p:spPr>
        <p:txBody>
          <a:bodyPr rtlCol="0"/>
          <a:lstStyle/>
          <a:p>
            <a:endParaRPr lang="ru-RU">
              <a:solidFill>
                <a:srgbClr val="04617B"/>
              </a:solidFill>
            </a:endParaRPr>
          </a:p>
        </p:txBody>
      </p:sp>
      <p:sp>
        <p:nvSpPr>
          <p:cNvPr id="3" name="Рисунок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2400"/>
            </a:lvl1pPr>
          </a:lstStyle>
          <a:p>
            <a:r>
              <a:rPr kumimoji="0" lang="ru-RU"/>
              <a:t>Вставка рисунка</a:t>
            </a:r>
            <a:endParaRPr kumimoji="0" lang="en-US" dirty="0"/>
          </a:p>
        </p:txBody>
      </p:sp>
    </p:spTree>
    <p:extLst>
      <p:ext uri="{BB962C8B-B14F-4D97-AF65-F5344CB8AC3E}">
        <p14:creationId xmlns:p14="http://schemas.microsoft.com/office/powerpoint/2010/main" val="3718360415"/>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solidFill>
                  <a:srgbClr val="04617B"/>
                </a:solidFill>
              </a:rPr>
              <a:pPr/>
              <a:t>06.04.2026</a:t>
            </a:fld>
            <a:endParaRPr lang="ru-RU">
              <a:solidFill>
                <a:srgbClr val="04617B"/>
              </a:solidFill>
            </a:endParaRPr>
          </a:p>
        </p:txBody>
      </p:sp>
      <p:sp>
        <p:nvSpPr>
          <p:cNvPr id="5" name="Нижний колонтитул 4"/>
          <p:cNvSpPr>
            <a:spLocks noGrp="1"/>
          </p:cNvSpPr>
          <p:nvPr>
            <p:ph type="ftr" sz="quarter" idx="11"/>
          </p:nvPr>
        </p:nvSpPr>
        <p:spPr/>
        <p:txBody>
          <a:bodyPr/>
          <a:lstStyle/>
          <a:p>
            <a:endParaRPr lang="ru-RU">
              <a:solidFill>
                <a:srgbClr val="04617B"/>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4060023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bg>
      <p:bgRef idx="1001">
        <a:schemeClr val="bg1"/>
      </p:bgRef>
    </p:bg>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53200" y="609602"/>
            <a:ext cx="2057400" cy="5516563"/>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457200" y="609600"/>
            <a:ext cx="5562600" cy="5516564"/>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a:xfrm>
            <a:off x="6553200" y="6248404"/>
            <a:ext cx="2209800" cy="365125"/>
          </a:xfrm>
        </p:spPr>
        <p:txBody>
          <a:bodyPr/>
          <a:lstStyle/>
          <a:p>
            <a:fld id="{5B106E36-FD25-4E2D-B0AA-010F637433A0}" type="datetimeFigureOut">
              <a:rPr lang="ru-RU" smtClean="0">
                <a:solidFill>
                  <a:srgbClr val="04617B"/>
                </a:solidFill>
              </a:rPr>
              <a:pPr/>
              <a:t>06.04.2026</a:t>
            </a:fld>
            <a:endParaRPr lang="ru-RU">
              <a:solidFill>
                <a:srgbClr val="04617B"/>
              </a:solidFill>
            </a:endParaRPr>
          </a:p>
        </p:txBody>
      </p:sp>
      <p:sp>
        <p:nvSpPr>
          <p:cNvPr id="5" name="Нижний колонтитул 4"/>
          <p:cNvSpPr>
            <a:spLocks noGrp="1"/>
          </p:cNvSpPr>
          <p:nvPr>
            <p:ph type="ftr" sz="quarter" idx="11"/>
          </p:nvPr>
        </p:nvSpPr>
        <p:spPr>
          <a:xfrm>
            <a:off x="457202" y="6248209"/>
            <a:ext cx="5573483" cy="365125"/>
          </a:xfrm>
        </p:spPr>
        <p:txBody>
          <a:bodyPr/>
          <a:lstStyle/>
          <a:p>
            <a:endParaRPr lang="ru-RU">
              <a:solidFill>
                <a:srgbClr val="04617B"/>
              </a:solidFill>
            </a:endParaRPr>
          </a:p>
        </p:txBody>
      </p:sp>
      <p:sp>
        <p:nvSpPr>
          <p:cNvPr id="7" name="Прямоугольник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8" name="Прямоугольник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9" name="Прямоугольник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6" name="Номер слайда 5"/>
          <p:cNvSpPr>
            <a:spLocks noGrp="1"/>
          </p:cNvSpPr>
          <p:nvPr>
            <p:ph type="sldNum" sz="quarter" idx="12"/>
          </p:nvPr>
        </p:nvSpPr>
        <p:spPr>
          <a:xfrm rot="5400000">
            <a:off x="5989638" y="144462"/>
            <a:ext cx="533400" cy="244476"/>
          </a:xfrm>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28581113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72F812AF-1073-45FF-A41A-E027563190F6}" type="slidenum">
              <a:rPr lang="ru-RU" altLang="ru-RU"/>
              <a:pPr>
                <a:defRPr/>
              </a:pPr>
              <a:t>‹#›</a:t>
            </a:fld>
            <a:endParaRPr lang="ru-RU" altLang="ru-RU"/>
          </a:p>
        </p:txBody>
      </p:sp>
    </p:spTree>
    <p:extLst>
      <p:ext uri="{BB962C8B-B14F-4D97-AF65-F5344CB8AC3E}">
        <p14:creationId xmlns:p14="http://schemas.microsoft.com/office/powerpoint/2010/main" val="2704637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EDE4A5E7-DD3F-4A93-8094-4C146A5845C5}" type="slidenum">
              <a:rPr lang="ru-RU" altLang="ru-RU"/>
              <a:pPr>
                <a:defRPr/>
              </a:pPr>
              <a:t>‹#›</a:t>
            </a:fld>
            <a:endParaRPr lang="ru-RU" altLang="ru-RU"/>
          </a:p>
        </p:txBody>
      </p:sp>
    </p:spTree>
    <p:extLst>
      <p:ext uri="{BB962C8B-B14F-4D97-AF65-F5344CB8AC3E}">
        <p14:creationId xmlns:p14="http://schemas.microsoft.com/office/powerpoint/2010/main" val="3416618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8DB71CCF-DA4A-41FE-889E-11E46BE4090A}" type="slidenum">
              <a:rPr lang="ru-RU" altLang="ru-RU"/>
              <a:pPr>
                <a:defRPr/>
              </a:pPr>
              <a:t>‹#›</a:t>
            </a:fld>
            <a:endParaRPr lang="ru-RU" altLang="ru-RU"/>
          </a:p>
        </p:txBody>
      </p:sp>
    </p:spTree>
    <p:extLst>
      <p:ext uri="{BB962C8B-B14F-4D97-AF65-F5344CB8AC3E}">
        <p14:creationId xmlns:p14="http://schemas.microsoft.com/office/powerpoint/2010/main" val="2291524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CB123985-DF2E-4645-BCC5-1241AA6EEEEA}" type="slidenum">
              <a:rPr lang="ru-RU" altLang="ru-RU"/>
              <a:pPr>
                <a:defRPr/>
              </a:pPr>
              <a:t>‹#›</a:t>
            </a:fld>
            <a:endParaRPr lang="ru-RU" altLang="ru-RU"/>
          </a:p>
        </p:txBody>
      </p:sp>
    </p:spTree>
    <p:extLst>
      <p:ext uri="{BB962C8B-B14F-4D97-AF65-F5344CB8AC3E}">
        <p14:creationId xmlns:p14="http://schemas.microsoft.com/office/powerpoint/2010/main" val="4229074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9CE8BEA2-EB14-48D6-9F3B-33F51837BF29}" type="slidenum">
              <a:rPr lang="ru-RU" altLang="ru-RU"/>
              <a:pPr>
                <a:defRPr/>
              </a:pPr>
              <a:t>‹#›</a:t>
            </a:fld>
            <a:endParaRPr lang="ru-RU" altLang="ru-RU"/>
          </a:p>
        </p:txBody>
      </p:sp>
    </p:spTree>
    <p:extLst>
      <p:ext uri="{BB962C8B-B14F-4D97-AF65-F5344CB8AC3E}">
        <p14:creationId xmlns:p14="http://schemas.microsoft.com/office/powerpoint/2010/main" val="721917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D5CDB84B-5A95-473D-88AB-0BCC743BBD23}" type="slidenum">
              <a:rPr lang="ru-RU" altLang="ru-RU"/>
              <a:pPr>
                <a:defRPr/>
              </a:pPr>
              <a:t>‹#›</a:t>
            </a:fld>
            <a:endParaRPr lang="ru-RU" altLang="ru-RU"/>
          </a:p>
        </p:txBody>
      </p:sp>
    </p:spTree>
    <p:extLst>
      <p:ext uri="{BB962C8B-B14F-4D97-AF65-F5344CB8AC3E}">
        <p14:creationId xmlns:p14="http://schemas.microsoft.com/office/powerpoint/2010/main" val="1803317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DEAE69DF-6D52-4819-9C40-4F7088B2CDC6}" type="slidenum">
              <a:rPr lang="ru-RU" altLang="ru-RU"/>
              <a:pPr>
                <a:defRPr/>
              </a:pPr>
              <a:t>‹#›</a:t>
            </a:fld>
            <a:endParaRPr lang="ru-RU" altLang="ru-RU"/>
          </a:p>
        </p:txBody>
      </p:sp>
    </p:spTree>
    <p:extLst>
      <p:ext uri="{BB962C8B-B14F-4D97-AF65-F5344CB8AC3E}">
        <p14:creationId xmlns:p14="http://schemas.microsoft.com/office/powerpoint/2010/main" val="1545196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DE32F3D8-BCBF-47AB-971B-141476610C65}" type="slidenum">
              <a:rPr lang="ru-RU" altLang="ru-RU"/>
              <a:pPr>
                <a:defRPr/>
              </a:pPr>
              <a:t>‹#›</a:t>
            </a:fld>
            <a:endParaRPr lang="ru-RU" alt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609600" y="228600"/>
            <a:ext cx="8153400" cy="990600"/>
          </a:xfrm>
          <a:prstGeom prst="rect">
            <a:avLst/>
          </a:prstGeom>
        </p:spPr>
        <p:txBody>
          <a:bodyPr vert="horz" anchor="ctr">
            <a:normAutofit/>
          </a:bodyPr>
          <a:lstStyle/>
          <a:p>
            <a:r>
              <a:rPr kumimoji="0" lang="ru-RU"/>
              <a:t>Образец заголовка</a:t>
            </a:r>
            <a:endParaRPr kumimoji="0" lang="en-US"/>
          </a:p>
        </p:txBody>
      </p:sp>
      <p:sp>
        <p:nvSpPr>
          <p:cNvPr id="13" name="Текст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14" name="Дата 13"/>
          <p:cNvSpPr>
            <a:spLocks noGrp="1"/>
          </p:cNvSpPr>
          <p:nvPr>
            <p:ph type="dt" sz="half" idx="2"/>
          </p:nvPr>
        </p:nvSpPr>
        <p:spPr>
          <a:xfrm>
            <a:off x="6096000" y="6248402"/>
            <a:ext cx="2667000" cy="365125"/>
          </a:xfrm>
          <a:prstGeom prst="rect">
            <a:avLst/>
          </a:prstGeom>
        </p:spPr>
        <p:txBody>
          <a:bodyPr vert="horz" anchor="ctr" anchorCtr="0"/>
          <a:lstStyle>
            <a:lvl1pPr algn="l" eaLnBrk="1" latinLnBrk="0" hangingPunct="1">
              <a:defRPr kumimoji="0" sz="1050">
                <a:solidFill>
                  <a:schemeClr val="tx2"/>
                </a:solidFill>
              </a:defRPr>
            </a:lvl1pPr>
          </a:lstStyle>
          <a:p>
            <a:fld id="{5B106E36-FD25-4E2D-B0AA-010F637433A0}" type="datetimeFigureOut">
              <a:rPr lang="ru-RU" smtClean="0">
                <a:solidFill>
                  <a:srgbClr val="04617B"/>
                </a:solidFill>
              </a:rPr>
              <a:pPr/>
              <a:t>06.04.2026</a:t>
            </a:fld>
            <a:endParaRPr lang="ru-RU">
              <a:solidFill>
                <a:srgbClr val="04617B"/>
              </a:solidFill>
            </a:endParaRPr>
          </a:p>
        </p:txBody>
      </p:sp>
      <p:sp>
        <p:nvSpPr>
          <p:cNvPr id="3" name="Нижний колонтитул 2"/>
          <p:cNvSpPr>
            <a:spLocks noGrp="1"/>
          </p:cNvSpPr>
          <p:nvPr>
            <p:ph type="ftr" sz="quarter" idx="3"/>
          </p:nvPr>
        </p:nvSpPr>
        <p:spPr>
          <a:xfrm>
            <a:off x="609601" y="6248208"/>
            <a:ext cx="5421083" cy="365125"/>
          </a:xfrm>
          <a:prstGeom prst="rect">
            <a:avLst/>
          </a:prstGeom>
        </p:spPr>
        <p:txBody>
          <a:bodyPr vert="horz" anchor="ctr"/>
          <a:lstStyle>
            <a:lvl1pPr algn="r" eaLnBrk="1" latinLnBrk="0" hangingPunct="1">
              <a:defRPr kumimoji="0" sz="1050">
                <a:solidFill>
                  <a:schemeClr val="tx2"/>
                </a:solidFill>
              </a:defRPr>
            </a:lvl1pPr>
          </a:lstStyle>
          <a:p>
            <a:endParaRPr lang="ru-RU">
              <a:solidFill>
                <a:srgbClr val="04617B"/>
              </a:solidFill>
            </a:endParaRPr>
          </a:p>
        </p:txBody>
      </p:sp>
      <p:sp>
        <p:nvSpPr>
          <p:cNvPr id="7" name="Прямоугольник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8" name="Прямоугольник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9" name="Прямоугольник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3" name="Номер слайда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050" b="1">
                <a:solidFill>
                  <a:srgbClr val="FFFFFF"/>
                </a:solidFill>
              </a:defRPr>
            </a:lvl1pPr>
          </a:lstStyle>
          <a:p>
            <a:fld id="{725C68B6-61C2-468F-89AB-4B9F7531AA68}" type="slidenum">
              <a:rPr lang="ru-RU" smtClean="0"/>
              <a:pPr/>
              <a:t>‹#›</a:t>
            </a:fld>
            <a:endParaRPr lang="ru-RU"/>
          </a:p>
        </p:txBody>
      </p:sp>
    </p:spTree>
    <p:extLst>
      <p:ext uri="{BB962C8B-B14F-4D97-AF65-F5344CB8AC3E}">
        <p14:creationId xmlns:p14="http://schemas.microsoft.com/office/powerpoint/2010/main" val="179665479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rtl="0" eaLnBrk="1" latinLnBrk="0" hangingPunct="1">
        <a:spcBef>
          <a:spcPct val="0"/>
        </a:spcBef>
        <a:buNone/>
        <a:defRPr kumimoji="0" sz="3300" kern="1200">
          <a:solidFill>
            <a:schemeClr val="tx2"/>
          </a:solidFill>
          <a:latin typeface="+mj-lt"/>
          <a:ea typeface="+mj-ea"/>
          <a:cs typeface="+mj-cs"/>
        </a:defRPr>
      </a:lvl1pPr>
    </p:titleStyle>
    <p:bodyStyle>
      <a:lvl1pPr marL="240030" indent="-240030" algn="l" rtl="0" eaLnBrk="1" latinLnBrk="0" hangingPunct="1">
        <a:spcBef>
          <a:spcPts val="525"/>
        </a:spcBef>
        <a:buClr>
          <a:schemeClr val="accent2"/>
        </a:buClr>
        <a:buSzPct val="60000"/>
        <a:buFont typeface="Wingdings"/>
        <a:buChar char=""/>
        <a:defRPr kumimoji="0" sz="2175" kern="1200">
          <a:solidFill>
            <a:schemeClr val="tx1"/>
          </a:solidFill>
          <a:latin typeface="+mn-lt"/>
          <a:ea typeface="+mn-ea"/>
          <a:cs typeface="+mn-cs"/>
        </a:defRPr>
      </a:lvl1pPr>
      <a:lvl2pPr marL="480060" indent="-205740" algn="l" rtl="0" eaLnBrk="1" latinLnBrk="0" hangingPunct="1">
        <a:spcBef>
          <a:spcPts val="413"/>
        </a:spcBef>
        <a:buClr>
          <a:schemeClr val="accent1"/>
        </a:buClr>
        <a:buSzPct val="70000"/>
        <a:buFont typeface="Wingdings 2"/>
        <a:buChar char=""/>
        <a:defRPr kumimoji="0" sz="1950" kern="1200">
          <a:solidFill>
            <a:schemeClr val="tx1"/>
          </a:solidFill>
          <a:latin typeface="+mn-lt"/>
          <a:ea typeface="+mn-ea"/>
          <a:cs typeface="+mn-cs"/>
        </a:defRPr>
      </a:lvl2pPr>
      <a:lvl3pPr marL="685800" indent="-171450" algn="l" rtl="0" eaLnBrk="1" latinLnBrk="0" hangingPunct="1">
        <a:spcBef>
          <a:spcPts val="375"/>
        </a:spcBef>
        <a:buClr>
          <a:schemeClr val="accent2"/>
        </a:buClr>
        <a:buSzPct val="75000"/>
        <a:buFont typeface="Wingdings"/>
        <a:buChar char=""/>
        <a:defRPr kumimoji="0" sz="1725" kern="1200">
          <a:solidFill>
            <a:schemeClr val="tx1"/>
          </a:solidFill>
          <a:latin typeface="+mn-lt"/>
          <a:ea typeface="+mn-ea"/>
          <a:cs typeface="+mn-cs"/>
        </a:defRPr>
      </a:lvl3pPr>
      <a:lvl4pPr marL="1028700" indent="-171450" algn="l" rtl="0" eaLnBrk="1" latinLnBrk="0" hangingPunct="1">
        <a:spcBef>
          <a:spcPts val="300"/>
        </a:spcBef>
        <a:buClr>
          <a:schemeClr val="accent3"/>
        </a:buClr>
        <a:buSzPct val="75000"/>
        <a:buFont typeface="Wingdings"/>
        <a:buChar char=""/>
        <a:defRPr kumimoji="0" sz="1500" kern="1200">
          <a:solidFill>
            <a:schemeClr val="tx1"/>
          </a:solidFill>
          <a:latin typeface="+mn-lt"/>
          <a:ea typeface="+mn-ea"/>
          <a:cs typeface="+mn-cs"/>
        </a:defRPr>
      </a:lvl4pPr>
      <a:lvl5pPr marL="1371600" indent="-171450" algn="l" rtl="0" eaLnBrk="1" latinLnBrk="0" hangingPunct="1">
        <a:spcBef>
          <a:spcPts val="300"/>
        </a:spcBef>
        <a:buClr>
          <a:schemeClr val="accent4"/>
        </a:buClr>
        <a:buSzPct val="65000"/>
        <a:buFont typeface="Wingdings"/>
        <a:buChar char=""/>
        <a:defRPr kumimoji="0" sz="1500" kern="1200">
          <a:solidFill>
            <a:schemeClr val="tx1"/>
          </a:solidFill>
          <a:latin typeface="+mn-lt"/>
          <a:ea typeface="+mn-ea"/>
          <a:cs typeface="+mn-cs"/>
        </a:defRPr>
      </a:lvl5pPr>
      <a:lvl6pPr marL="1577340" indent="-171450" algn="l" rtl="0" eaLnBrk="1" latinLnBrk="0" hangingPunct="1">
        <a:spcBef>
          <a:spcPct val="20000"/>
        </a:spcBef>
        <a:buClr>
          <a:schemeClr val="accent1"/>
        </a:buClr>
        <a:buFont typeface="Wingdings"/>
        <a:buChar char="§"/>
        <a:defRPr kumimoji="0" sz="1350" kern="1200" baseline="0">
          <a:solidFill>
            <a:schemeClr val="tx1"/>
          </a:solidFill>
          <a:latin typeface="+mn-lt"/>
          <a:ea typeface="+mn-ea"/>
          <a:cs typeface="+mn-cs"/>
        </a:defRPr>
      </a:lvl6pPr>
      <a:lvl7pPr marL="1783080" indent="-171450" algn="l" rtl="0" eaLnBrk="1" latinLnBrk="0" hangingPunct="1">
        <a:spcBef>
          <a:spcPct val="20000"/>
        </a:spcBef>
        <a:buClr>
          <a:schemeClr val="accent2"/>
        </a:buClr>
        <a:buFont typeface="Wingdings"/>
        <a:buChar char="§"/>
        <a:defRPr kumimoji="0" sz="1350" kern="1200" baseline="0">
          <a:solidFill>
            <a:schemeClr val="tx1"/>
          </a:solidFill>
          <a:latin typeface="+mn-lt"/>
          <a:ea typeface="+mn-ea"/>
          <a:cs typeface="+mn-cs"/>
        </a:defRPr>
      </a:lvl7pPr>
      <a:lvl8pPr marL="1988820" indent="-171450" algn="l" rtl="0" eaLnBrk="1" latinLnBrk="0" hangingPunct="1">
        <a:spcBef>
          <a:spcPct val="20000"/>
        </a:spcBef>
        <a:buClr>
          <a:schemeClr val="accent3"/>
        </a:buClr>
        <a:buFont typeface="Wingdings"/>
        <a:buChar char="§"/>
        <a:defRPr kumimoji="0" sz="1350" kern="1200" baseline="0">
          <a:solidFill>
            <a:schemeClr val="tx1"/>
          </a:solidFill>
          <a:latin typeface="+mn-lt"/>
          <a:ea typeface="+mn-ea"/>
          <a:cs typeface="+mn-cs"/>
        </a:defRPr>
      </a:lvl8pPr>
      <a:lvl9pPr marL="2194560" indent="-171450" algn="l" rtl="0" eaLnBrk="1" latinLnBrk="0" hangingPunct="1">
        <a:spcBef>
          <a:spcPct val="20000"/>
        </a:spcBef>
        <a:buClr>
          <a:schemeClr val="accent4"/>
        </a:buClr>
        <a:buFont typeface="Wingdings"/>
        <a:buChar char="§"/>
        <a:defRPr kumimoji="0" sz="135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40.jpe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400.pn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5.xml"/><Relationship Id="rId13" Type="http://schemas.openxmlformats.org/officeDocument/2006/relationships/image" Target="../media/image55.png"/><Relationship Id="rId3" Type="http://schemas.microsoft.com/office/2007/relationships/media" Target="../media/media2.mp4"/><Relationship Id="rId7" Type="http://schemas.openxmlformats.org/officeDocument/2006/relationships/slideLayout" Target="../slideLayouts/slideLayout13.xml"/><Relationship Id="rId12"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54.wmf"/><Relationship Id="rId5" Type="http://schemas.microsoft.com/office/2007/relationships/media" Target="../media/media3.mp4"/><Relationship Id="rId10" Type="http://schemas.openxmlformats.org/officeDocument/2006/relationships/image" Target="../media/image53.jpeg"/><Relationship Id="rId4" Type="http://schemas.openxmlformats.org/officeDocument/2006/relationships/video" Target="../media/media2.mp4"/><Relationship Id="rId9"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70.png"/><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18" Type="http://schemas.openxmlformats.org/officeDocument/2006/relationships/image" Target="../media/image92.pn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png"/><Relationship Id="rId17" Type="http://schemas.openxmlformats.org/officeDocument/2006/relationships/image" Target="../media/image91.png"/><Relationship Id="rId2" Type="http://schemas.openxmlformats.org/officeDocument/2006/relationships/notesSlide" Target="../notesSlides/notesSlide21.xml"/><Relationship Id="rId16" Type="http://schemas.openxmlformats.org/officeDocument/2006/relationships/image" Target="../media/image90.png"/><Relationship Id="rId1" Type="http://schemas.openxmlformats.org/officeDocument/2006/relationships/slideLayout" Target="../slideLayouts/slideLayout15.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5" Type="http://schemas.openxmlformats.org/officeDocument/2006/relationships/image" Target="../media/image89.png"/><Relationship Id="rId10" Type="http://schemas.openxmlformats.org/officeDocument/2006/relationships/image" Target="../media/image84.png"/><Relationship Id="rId19" Type="http://schemas.openxmlformats.org/officeDocument/2006/relationships/image" Target="../media/image93.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gif"/></Relationships>
</file>

<file path=ppt/slides/_rels/slide2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2.xml"/><Relationship Id="rId1" Type="http://schemas.openxmlformats.org/officeDocument/2006/relationships/slideLayout" Target="../slideLayouts/slideLayout15.xml"/><Relationship Id="rId5" Type="http://schemas.openxmlformats.org/officeDocument/2006/relationships/image" Target="../media/image96.png"/><Relationship Id="rId4" Type="http://schemas.openxmlformats.org/officeDocument/2006/relationships/image" Target="../media/image95.svg"/></Relationships>
</file>

<file path=ppt/slides/_rels/slide24.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jpeg"/><Relationship Id="rId18" Type="http://schemas.openxmlformats.org/officeDocument/2006/relationships/image" Target="../media/image113.png"/><Relationship Id="rId3" Type="http://schemas.openxmlformats.org/officeDocument/2006/relationships/image" Target="../media/image98.png"/><Relationship Id="rId21" Type="http://schemas.openxmlformats.org/officeDocument/2006/relationships/image" Target="../media/image116.gif"/><Relationship Id="rId7" Type="http://schemas.openxmlformats.org/officeDocument/2006/relationships/image" Target="../media/image102.png"/><Relationship Id="rId12" Type="http://schemas.openxmlformats.org/officeDocument/2006/relationships/image" Target="../media/image107.jpeg"/><Relationship Id="rId17" Type="http://schemas.openxmlformats.org/officeDocument/2006/relationships/image" Target="../media/image112.png"/><Relationship Id="rId2" Type="http://schemas.openxmlformats.org/officeDocument/2006/relationships/image" Target="../media/image97.png"/><Relationship Id="rId16" Type="http://schemas.openxmlformats.org/officeDocument/2006/relationships/image" Target="../media/image111.png"/><Relationship Id="rId20" Type="http://schemas.openxmlformats.org/officeDocument/2006/relationships/image" Target="../media/image115.gif"/><Relationship Id="rId1" Type="http://schemas.openxmlformats.org/officeDocument/2006/relationships/slideLayout" Target="../slideLayouts/slideLayout14.xml"/><Relationship Id="rId6" Type="http://schemas.openxmlformats.org/officeDocument/2006/relationships/image" Target="../media/image101.png"/><Relationship Id="rId11" Type="http://schemas.openxmlformats.org/officeDocument/2006/relationships/image" Target="../media/image106.jpeg"/><Relationship Id="rId5" Type="http://schemas.openxmlformats.org/officeDocument/2006/relationships/image" Target="../media/image100.png"/><Relationship Id="rId15" Type="http://schemas.openxmlformats.org/officeDocument/2006/relationships/image" Target="../media/image110.jpeg"/><Relationship Id="rId10" Type="http://schemas.openxmlformats.org/officeDocument/2006/relationships/image" Target="../media/image105.png"/><Relationship Id="rId19" Type="http://schemas.openxmlformats.org/officeDocument/2006/relationships/image" Target="../media/image114.png"/><Relationship Id="rId4" Type="http://schemas.openxmlformats.org/officeDocument/2006/relationships/image" Target="../media/image99.png"/><Relationship Id="rId9" Type="http://schemas.openxmlformats.org/officeDocument/2006/relationships/image" Target="../media/image104.png"/><Relationship Id="rId14" Type="http://schemas.openxmlformats.org/officeDocument/2006/relationships/image" Target="../media/image109.jpeg"/></Relationships>
</file>

<file path=ppt/slides/_rels/slide25.xml.rels><?xml version="1.0" encoding="UTF-8" standalone="yes"?>
<Relationships xmlns="http://schemas.openxmlformats.org/package/2006/relationships"><Relationship Id="rId8" Type="http://schemas.openxmlformats.org/officeDocument/2006/relationships/image" Target="../media/image123.jpg"/><Relationship Id="rId13" Type="http://schemas.openxmlformats.org/officeDocument/2006/relationships/image" Target="../media/image128.png"/><Relationship Id="rId3" Type="http://schemas.openxmlformats.org/officeDocument/2006/relationships/image" Target="../media/image118.png"/><Relationship Id="rId7" Type="http://schemas.openxmlformats.org/officeDocument/2006/relationships/image" Target="../media/image122.png"/><Relationship Id="rId12" Type="http://schemas.openxmlformats.org/officeDocument/2006/relationships/image" Target="../media/image127.png"/><Relationship Id="rId2" Type="http://schemas.openxmlformats.org/officeDocument/2006/relationships/image" Target="../media/image117.png"/><Relationship Id="rId1" Type="http://schemas.openxmlformats.org/officeDocument/2006/relationships/slideLayout" Target="../slideLayouts/slideLayout15.xml"/><Relationship Id="rId6" Type="http://schemas.openxmlformats.org/officeDocument/2006/relationships/image" Target="../media/image121.png"/><Relationship Id="rId11" Type="http://schemas.openxmlformats.org/officeDocument/2006/relationships/image" Target="../media/image126.png"/><Relationship Id="rId5" Type="http://schemas.openxmlformats.org/officeDocument/2006/relationships/image" Target="../media/image120.png"/><Relationship Id="rId15" Type="http://schemas.openxmlformats.org/officeDocument/2006/relationships/image" Target="../media/image130.png"/><Relationship Id="rId10" Type="http://schemas.openxmlformats.org/officeDocument/2006/relationships/image" Target="../media/image125.jpg"/><Relationship Id="rId4" Type="http://schemas.openxmlformats.org/officeDocument/2006/relationships/image" Target="../media/image119.png"/><Relationship Id="rId9" Type="http://schemas.openxmlformats.org/officeDocument/2006/relationships/image" Target="../media/image124.jpg"/><Relationship Id="rId14" Type="http://schemas.openxmlformats.org/officeDocument/2006/relationships/image" Target="../media/image129.emf"/></Relationships>
</file>

<file path=ppt/slides/_rels/slide26.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141.png"/><Relationship Id="rId3" Type="http://schemas.openxmlformats.org/officeDocument/2006/relationships/image" Target="../media/image131.png"/><Relationship Id="rId7" Type="http://schemas.openxmlformats.org/officeDocument/2006/relationships/image" Target="../media/image135.png"/><Relationship Id="rId12" Type="http://schemas.openxmlformats.org/officeDocument/2006/relationships/image" Target="../media/image140.png"/><Relationship Id="rId2" Type="http://schemas.openxmlformats.org/officeDocument/2006/relationships/image" Target="../media/image117.png"/><Relationship Id="rId1" Type="http://schemas.openxmlformats.org/officeDocument/2006/relationships/slideLayout" Target="../slideLayouts/slideLayout15.xml"/><Relationship Id="rId6" Type="http://schemas.openxmlformats.org/officeDocument/2006/relationships/image" Target="../media/image134.jpg"/><Relationship Id="rId11" Type="http://schemas.openxmlformats.org/officeDocument/2006/relationships/image" Target="../media/image139.png"/><Relationship Id="rId5" Type="http://schemas.openxmlformats.org/officeDocument/2006/relationships/image" Target="../media/image133.png"/><Relationship Id="rId15" Type="http://schemas.openxmlformats.org/officeDocument/2006/relationships/image" Target="../media/image143.png"/><Relationship Id="rId10" Type="http://schemas.openxmlformats.org/officeDocument/2006/relationships/image" Target="../media/image138.png"/><Relationship Id="rId4" Type="http://schemas.openxmlformats.org/officeDocument/2006/relationships/image" Target="../media/image132.jpg"/><Relationship Id="rId9" Type="http://schemas.openxmlformats.org/officeDocument/2006/relationships/image" Target="../media/image137.png"/><Relationship Id="rId14" Type="http://schemas.openxmlformats.org/officeDocument/2006/relationships/image" Target="../media/image142.png"/></Relationships>
</file>

<file path=ppt/slides/_rels/slide2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hyperlink" Target="https://www.pathscribe.ru/" TargetMode="External"/><Relationship Id="rId5" Type="http://schemas.openxmlformats.org/officeDocument/2006/relationships/image" Target="../media/image144.png"/><Relationship Id="rId4" Type="http://schemas.openxmlformats.org/officeDocument/2006/relationships/image" Target="../media/image117.png"/></Relationships>
</file>

<file path=ppt/slides/_rels/slide2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17.png"/><Relationship Id="rId1" Type="http://schemas.openxmlformats.org/officeDocument/2006/relationships/slideLayout" Target="../slideLayouts/slideLayout15.xml"/><Relationship Id="rId6" Type="http://schemas.openxmlformats.org/officeDocument/2006/relationships/image" Target="../media/image146.png"/><Relationship Id="rId5" Type="http://schemas.openxmlformats.org/officeDocument/2006/relationships/hyperlink" Target="https://aicenter.msu.ru/" TargetMode="External"/><Relationship Id="rId4" Type="http://schemas.openxmlformats.org/officeDocument/2006/relationships/hyperlink" Target="https://cs.msu.ru/ai"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clipboard/media/image39.png"/><Relationship Id="rId3" Type="http://schemas.openxmlformats.org/officeDocument/2006/relationships/image" Target="../media/image147.png"/><Relationship Id="rId7" Type="http://schemas.openxmlformats.org/officeDocument/2006/relationships/image" Target="../../clipboard/media/image38.png"/><Relationship Id="rId2" Type="http://schemas.openxmlformats.org/officeDocument/2006/relationships/image" Target="../media/image5.png"/><Relationship Id="rId1" Type="http://schemas.openxmlformats.org/officeDocument/2006/relationships/slideLayout" Target="../slideLayouts/slideLayout17.xml"/><Relationship Id="rId6" Type="http://schemas.openxmlformats.org/officeDocument/2006/relationships/image" Target="../../clipboard/media/image37.png"/><Relationship Id="rId5" Type="http://schemas.openxmlformats.org/officeDocument/2006/relationships/image" Target="../media/image149.png"/><Relationship Id="rId10" Type="http://schemas.openxmlformats.org/officeDocument/2006/relationships/image" Target="../media/image151.png"/><Relationship Id="rId4" Type="http://schemas.openxmlformats.org/officeDocument/2006/relationships/image" Target="../media/image148.png"/><Relationship Id="rId9" Type="http://schemas.openxmlformats.org/officeDocument/2006/relationships/image" Target="../media/image150.png"/></Relationships>
</file>

<file path=ppt/slides/_rels/slide3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5.png"/><Relationship Id="rId7"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17.png"/><Relationship Id="rId2" Type="http://schemas.openxmlformats.org/officeDocument/2006/relationships/image" Target="../media/image13.emf"/><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5.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gif"/><Relationship Id="rId5" Type="http://schemas.openxmlformats.org/officeDocument/2006/relationships/image" Target="../media/image20.jpeg"/><Relationship Id="rId4" Type="http://schemas.openxmlformats.org/officeDocument/2006/relationships/image" Target="../media/image19.gif"/></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5.png"/><Relationship Id="rId3" Type="http://schemas.openxmlformats.org/officeDocument/2006/relationships/audio" Target="../media/audio1.wav"/><Relationship Id="rId7" Type="http://schemas.openxmlformats.org/officeDocument/2006/relationships/image" Target="../media/image23.jpeg"/><Relationship Id="rId12"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gif"/><Relationship Id="rId11" Type="http://schemas.openxmlformats.org/officeDocument/2006/relationships/image" Target="../media/image25.wmf"/><Relationship Id="rId5" Type="http://schemas.openxmlformats.org/officeDocument/2006/relationships/image" Target="../media/image20.jpeg"/><Relationship Id="rId10" Type="http://schemas.openxmlformats.org/officeDocument/2006/relationships/oleObject" Target="../embeddings/oleObject2.bin"/><Relationship Id="rId4" Type="http://schemas.openxmlformats.org/officeDocument/2006/relationships/image" Target="../media/image19.gif"/><Relationship Id="rId9" Type="http://schemas.openxmlformats.org/officeDocument/2006/relationships/image" Target="../media/image24.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755650" y="3860800"/>
            <a:ext cx="7772400" cy="938213"/>
          </a:xfrm>
        </p:spPr>
        <p:txBody>
          <a:bodyPr/>
          <a:lstStyle/>
          <a:p>
            <a:pPr eaLnBrk="1" hangingPunct="1"/>
            <a:r>
              <a:rPr lang="ru-RU" altLang="ru-RU" sz="4000" dirty="0"/>
              <a:t>Кафедра математической физики</a:t>
            </a:r>
          </a:p>
        </p:txBody>
      </p:sp>
      <p:sp>
        <p:nvSpPr>
          <p:cNvPr id="3075" name="Rectangle 3"/>
          <p:cNvSpPr>
            <a:spLocks noGrp="1" noChangeArrowheads="1"/>
          </p:cNvSpPr>
          <p:nvPr>
            <p:ph type="subTitle" idx="1"/>
          </p:nvPr>
        </p:nvSpPr>
        <p:spPr>
          <a:xfrm>
            <a:off x="1619250" y="765175"/>
            <a:ext cx="6400800" cy="838200"/>
          </a:xfrm>
        </p:spPr>
        <p:txBody>
          <a:bodyPr/>
          <a:lstStyle/>
          <a:p>
            <a:pPr eaLnBrk="1" hangingPunct="1">
              <a:lnSpc>
                <a:spcPct val="90000"/>
              </a:lnSpc>
            </a:pPr>
            <a:r>
              <a:rPr lang="ru-RU" altLang="ru-RU" sz="2400"/>
              <a:t>Московский государственный </a:t>
            </a:r>
          </a:p>
          <a:p>
            <a:pPr eaLnBrk="1" hangingPunct="1">
              <a:lnSpc>
                <a:spcPct val="90000"/>
              </a:lnSpc>
            </a:pPr>
            <a:r>
              <a:rPr lang="ru-RU" altLang="ru-RU" sz="2400"/>
              <a:t>университет имени М.В. Ломоносова</a:t>
            </a:r>
          </a:p>
        </p:txBody>
      </p:sp>
      <p:pic>
        <p:nvPicPr>
          <p:cNvPr id="3076" name="Picture 4" descr="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2205038"/>
            <a:ext cx="82708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descr="P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476250"/>
            <a:ext cx="9112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Rectangle 6"/>
          <p:cNvSpPr>
            <a:spLocks noChangeArrowheads="1"/>
          </p:cNvSpPr>
          <p:nvPr/>
        </p:nvSpPr>
        <p:spPr bwMode="auto">
          <a:xfrm>
            <a:off x="2051050" y="2133600"/>
            <a:ext cx="597058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ru-RU" altLang="ru-RU" sz="2400"/>
              <a:t>Факультет вычислительной математики и кибернетики</a:t>
            </a:r>
          </a:p>
        </p:txBody>
      </p:sp>
      <p:sp>
        <p:nvSpPr>
          <p:cNvPr id="3079" name="Rectangle 7"/>
          <p:cNvSpPr>
            <a:spLocks noChangeArrowheads="1"/>
          </p:cNvSpPr>
          <p:nvPr/>
        </p:nvSpPr>
        <p:spPr bwMode="auto">
          <a:xfrm>
            <a:off x="1476375" y="6237288"/>
            <a:ext cx="6400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ru-RU" altLang="ru-RU" sz="1800" dirty="0"/>
              <a:t>202</a:t>
            </a:r>
            <a:r>
              <a:rPr lang="en-US" altLang="ru-RU" sz="1800" dirty="0"/>
              <a:t>6</a:t>
            </a:r>
          </a:p>
          <a:p>
            <a:pPr algn="ctr" eaLnBrk="1" hangingPunct="1">
              <a:buFontTx/>
              <a:buNone/>
            </a:pPr>
            <a:endParaRPr lang="ru-RU" altLang="ru-RU" sz="1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DCCB9-65D0-4E3D-11ED-15FEB14DF6DA}"/>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1E37CCAA-F55C-F612-1EE4-BFCCC4278536}"/>
              </a:ext>
            </a:extLst>
          </p:cNvPr>
          <p:cNvSpPr>
            <a:spLocks noGrp="1"/>
          </p:cNvSpPr>
          <p:nvPr>
            <p:ph type="title"/>
          </p:nvPr>
        </p:nvSpPr>
        <p:spPr>
          <a:xfrm>
            <a:off x="417565" y="404664"/>
            <a:ext cx="8581007" cy="477941"/>
          </a:xfrm>
        </p:spPr>
        <p:txBody>
          <a:bodyPr>
            <a:noAutofit/>
          </a:bodyPr>
          <a:lstStyle/>
          <a:p>
            <a:pPr algn="ctr"/>
            <a:r>
              <a:rPr lang="ru-RU" sz="2800" dirty="0">
                <a:solidFill>
                  <a:schemeClr val="accent2"/>
                </a:solidFill>
              </a:rPr>
              <a:t>Обратная задача лазерной </a:t>
            </a:r>
            <a:r>
              <a:rPr lang="ru-RU" sz="2800" dirty="0" err="1">
                <a:solidFill>
                  <a:schemeClr val="accent2"/>
                </a:solidFill>
              </a:rPr>
              <a:t>дифрактометрии</a:t>
            </a:r>
            <a:r>
              <a:rPr lang="ru-RU" sz="2800" dirty="0">
                <a:solidFill>
                  <a:schemeClr val="accent2"/>
                </a:solidFill>
              </a:rPr>
              <a:t> для диагностики заболеваний крови</a:t>
            </a:r>
          </a:p>
        </p:txBody>
      </p:sp>
      <p:sp>
        <p:nvSpPr>
          <p:cNvPr id="10" name="Содержимое 9">
            <a:extLst>
              <a:ext uri="{FF2B5EF4-FFF2-40B4-BE49-F238E27FC236}">
                <a16:creationId xmlns:a16="http://schemas.microsoft.com/office/drawing/2014/main" id="{BFCF66A1-C1F1-FB29-7359-DB566A6A8114}"/>
              </a:ext>
            </a:extLst>
          </p:cNvPr>
          <p:cNvSpPr>
            <a:spLocks noGrp="1"/>
          </p:cNvSpPr>
          <p:nvPr>
            <p:ph sz="quarter" idx="1"/>
          </p:nvPr>
        </p:nvSpPr>
        <p:spPr>
          <a:xfrm>
            <a:off x="417565" y="1526085"/>
            <a:ext cx="8330899" cy="2065924"/>
          </a:xfrm>
        </p:spPr>
        <p:txBody>
          <a:bodyPr>
            <a:noAutofit/>
          </a:bodyPr>
          <a:lstStyle/>
          <a:p>
            <a:pPr algn="just">
              <a:spcBef>
                <a:spcPts val="0"/>
              </a:spcBef>
              <a:buClrTx/>
              <a:buSzPct val="100000"/>
              <a:buFont typeface="Arial" panose="020B0604020202020204" pitchFamily="34" charset="0"/>
              <a:buChar char="•"/>
            </a:pPr>
            <a:r>
              <a:rPr lang="ru-RU" sz="1600" dirty="0"/>
              <a:t>Если подсветить лазером мазок крови на стекле, то возникнет дифракционная картина в виде системы светлых и темных колец, содержащая в себе всю информацию о клетках крови. Это информация о размерах и формах клеток, их химическом составе. Для ее получения используются современные методы обработки изображений.</a:t>
            </a:r>
          </a:p>
          <a:p>
            <a:pPr algn="just">
              <a:spcBef>
                <a:spcPts val="0"/>
              </a:spcBef>
              <a:buClr>
                <a:schemeClr val="tx1"/>
              </a:buClr>
              <a:buSzPct val="100000"/>
              <a:buFont typeface="Arial" panose="020B0604020202020204" pitchFamily="34" charset="0"/>
              <a:buChar char="•"/>
            </a:pPr>
            <a:r>
              <a:rPr lang="ru-RU" sz="1600" dirty="0">
                <a:latin typeface="Calibri" pitchFamily="34" charset="0"/>
              </a:rPr>
              <a:t>Если поместить клетки крови в специальный поток жидкости, они будут вытягиваться. При ряде заболеваний (например, тропическая малярия) часть клеток не вытягивается совсем. Это больные жесткие клетки , их количество и степень повреждения определяется на основе дифракционной картины.</a:t>
            </a:r>
          </a:p>
          <a:p>
            <a:pPr algn="just">
              <a:spcBef>
                <a:spcPts val="0"/>
              </a:spcBef>
              <a:buFont typeface="Arial" panose="020B0604020202020204" pitchFamily="34" charset="0"/>
              <a:buChar char="•"/>
            </a:pPr>
            <a:endParaRPr lang="ru-RU" sz="1600" dirty="0">
              <a:solidFill>
                <a:prstClr val="black"/>
              </a:solidFill>
              <a:latin typeface="Calibri" pitchFamily="34" charset="0"/>
            </a:endParaRPr>
          </a:p>
          <a:p>
            <a:pPr marL="0" indent="0">
              <a:spcBef>
                <a:spcPts val="0"/>
              </a:spcBef>
              <a:buNone/>
            </a:pPr>
            <a:endParaRPr lang="ru-RU" sz="1600" dirty="0"/>
          </a:p>
        </p:txBody>
      </p:sp>
      <p:pic>
        <p:nvPicPr>
          <p:cNvPr id="4" name="Рисунок 3">
            <a:extLst>
              <a:ext uri="{FF2B5EF4-FFF2-40B4-BE49-F238E27FC236}">
                <a16:creationId xmlns:a16="http://schemas.microsoft.com/office/drawing/2014/main" id="{1ADD7087-D682-4FAE-85A0-702D253F1059}"/>
              </a:ext>
            </a:extLst>
          </p:cNvPr>
          <p:cNvPicPr>
            <a:picLocks noChangeAspect="1"/>
          </p:cNvPicPr>
          <p:nvPr/>
        </p:nvPicPr>
        <p:blipFill>
          <a:blip r:embed="rId3"/>
          <a:stretch>
            <a:fillRect/>
          </a:stretch>
        </p:blipFill>
        <p:spPr>
          <a:xfrm>
            <a:off x="598287" y="3638363"/>
            <a:ext cx="2310866" cy="922425"/>
          </a:xfrm>
          <a:prstGeom prst="rect">
            <a:avLst/>
          </a:prstGeom>
        </p:spPr>
      </p:pic>
      <p:sp>
        <p:nvSpPr>
          <p:cNvPr id="26" name="Прямоугольник 9">
            <a:extLst>
              <a:ext uri="{FF2B5EF4-FFF2-40B4-BE49-F238E27FC236}">
                <a16:creationId xmlns:a16="http://schemas.microsoft.com/office/drawing/2014/main" id="{FACEF87A-934D-9E78-7C18-F6C4E490B2B1}"/>
              </a:ext>
            </a:extLst>
          </p:cNvPr>
          <p:cNvSpPr/>
          <p:nvPr/>
        </p:nvSpPr>
        <p:spPr>
          <a:xfrm>
            <a:off x="164230" y="3987434"/>
            <a:ext cx="6777372" cy="323165"/>
          </a:xfrm>
          <a:prstGeom prst="rect">
            <a:avLst/>
          </a:prstGeom>
        </p:spPr>
        <p:txBody>
          <a:bodyPr wrap="square">
            <a:spAutoFit/>
          </a:bodyPr>
          <a:lstStyle/>
          <a:p>
            <a:pPr>
              <a:defRPr/>
            </a:pPr>
            <a:r>
              <a:rPr lang="en-US" sz="1500" dirty="0">
                <a:solidFill>
                  <a:prstClr val="black"/>
                </a:solidFill>
                <a:latin typeface="Calibri" pitchFamily="34" charset="0"/>
              </a:rPr>
              <a:t> </a:t>
            </a:r>
            <a:endParaRPr lang="ru-RU" sz="1500" dirty="0">
              <a:solidFill>
                <a:prstClr val="black"/>
              </a:solidFill>
              <a:latin typeface="Calibri" panose="020F0502020204030204" pitchFamily="34" charset="0"/>
            </a:endParaRPr>
          </a:p>
        </p:txBody>
      </p:sp>
      <p:pic>
        <p:nvPicPr>
          <p:cNvPr id="11" name="Рисунок 10">
            <a:extLst>
              <a:ext uri="{FF2B5EF4-FFF2-40B4-BE49-F238E27FC236}">
                <a16:creationId xmlns:a16="http://schemas.microsoft.com/office/drawing/2014/main" id="{6DD14D69-4289-B89D-03D4-BA505F45305F}"/>
              </a:ext>
            </a:extLst>
          </p:cNvPr>
          <p:cNvPicPr>
            <a:picLocks noChangeAspect="1"/>
          </p:cNvPicPr>
          <p:nvPr/>
        </p:nvPicPr>
        <p:blipFill>
          <a:blip r:embed="rId4"/>
          <a:stretch>
            <a:fillRect/>
          </a:stretch>
        </p:blipFill>
        <p:spPr>
          <a:xfrm>
            <a:off x="3935424" y="3365377"/>
            <a:ext cx="1872208" cy="1468398"/>
          </a:xfrm>
          <a:prstGeom prst="rect">
            <a:avLst/>
          </a:prstGeom>
        </p:spPr>
      </p:pic>
      <p:pic>
        <p:nvPicPr>
          <p:cNvPr id="12" name="Рисунок 11">
            <a:extLst>
              <a:ext uri="{FF2B5EF4-FFF2-40B4-BE49-F238E27FC236}">
                <a16:creationId xmlns:a16="http://schemas.microsoft.com/office/drawing/2014/main" id="{A4F34A8D-907E-EB98-2E25-F94563A5563A}"/>
              </a:ext>
            </a:extLst>
          </p:cNvPr>
          <p:cNvPicPr>
            <a:picLocks noChangeAspect="1"/>
          </p:cNvPicPr>
          <p:nvPr/>
        </p:nvPicPr>
        <p:blipFill>
          <a:blip r:embed="rId5"/>
          <a:stretch>
            <a:fillRect/>
          </a:stretch>
        </p:blipFill>
        <p:spPr>
          <a:xfrm>
            <a:off x="6088924" y="3392371"/>
            <a:ext cx="1977891" cy="1441404"/>
          </a:xfrm>
          <a:prstGeom prst="rect">
            <a:avLst/>
          </a:prstGeom>
        </p:spPr>
      </p:pic>
      <p:pic>
        <p:nvPicPr>
          <p:cNvPr id="15" name="Рисунок 14">
            <a:extLst>
              <a:ext uri="{FF2B5EF4-FFF2-40B4-BE49-F238E27FC236}">
                <a16:creationId xmlns:a16="http://schemas.microsoft.com/office/drawing/2014/main" id="{2203A920-A71D-99E1-2F1C-F30F963A508D}"/>
              </a:ext>
            </a:extLst>
          </p:cNvPr>
          <p:cNvPicPr>
            <a:picLocks noChangeAspect="1"/>
          </p:cNvPicPr>
          <p:nvPr/>
        </p:nvPicPr>
        <p:blipFill>
          <a:blip r:embed="rId6"/>
          <a:stretch>
            <a:fillRect/>
          </a:stretch>
        </p:blipFill>
        <p:spPr>
          <a:xfrm>
            <a:off x="7422626" y="5223221"/>
            <a:ext cx="1412382" cy="1377673"/>
          </a:xfrm>
          <a:prstGeom prst="rect">
            <a:avLst/>
          </a:prstGeom>
        </p:spPr>
      </p:pic>
      <p:pic>
        <p:nvPicPr>
          <p:cNvPr id="20" name="Рисунок 19">
            <a:extLst>
              <a:ext uri="{FF2B5EF4-FFF2-40B4-BE49-F238E27FC236}">
                <a16:creationId xmlns:a16="http://schemas.microsoft.com/office/drawing/2014/main" id="{083850A3-B066-6CEA-9D11-5590160B52C2}"/>
              </a:ext>
            </a:extLst>
          </p:cNvPr>
          <p:cNvPicPr>
            <a:picLocks noChangeAspect="1"/>
          </p:cNvPicPr>
          <p:nvPr/>
        </p:nvPicPr>
        <p:blipFill>
          <a:blip r:embed="rId7"/>
          <a:stretch>
            <a:fillRect/>
          </a:stretch>
        </p:blipFill>
        <p:spPr>
          <a:xfrm>
            <a:off x="5087197" y="5223222"/>
            <a:ext cx="1440869" cy="1377673"/>
          </a:xfrm>
          <a:prstGeom prst="rect">
            <a:avLst/>
          </a:prstGeom>
        </p:spPr>
      </p:pic>
      <p:sp>
        <p:nvSpPr>
          <p:cNvPr id="23" name="Стрелка: вправо 22">
            <a:extLst>
              <a:ext uri="{FF2B5EF4-FFF2-40B4-BE49-F238E27FC236}">
                <a16:creationId xmlns:a16="http://schemas.microsoft.com/office/drawing/2014/main" id="{B6D1D30E-7DBB-F4D5-3E3A-61716AA18546}"/>
              </a:ext>
            </a:extLst>
          </p:cNvPr>
          <p:cNvSpPr/>
          <p:nvPr/>
        </p:nvSpPr>
        <p:spPr>
          <a:xfrm>
            <a:off x="6609854" y="5788424"/>
            <a:ext cx="730984" cy="24726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25" name="Рисунок 24">
            <a:extLst>
              <a:ext uri="{FF2B5EF4-FFF2-40B4-BE49-F238E27FC236}">
                <a16:creationId xmlns:a16="http://schemas.microsoft.com/office/drawing/2014/main" id="{31B6BB8A-9BD4-9B44-C9F6-3706BEB8AEA7}"/>
              </a:ext>
            </a:extLst>
          </p:cNvPr>
          <p:cNvPicPr>
            <a:picLocks noChangeAspect="1"/>
          </p:cNvPicPr>
          <p:nvPr/>
        </p:nvPicPr>
        <p:blipFill>
          <a:blip r:embed="rId8"/>
          <a:stretch>
            <a:fillRect/>
          </a:stretch>
        </p:blipFill>
        <p:spPr>
          <a:xfrm>
            <a:off x="2843808" y="5229200"/>
            <a:ext cx="1427728" cy="1371695"/>
          </a:xfrm>
          <a:prstGeom prst="rect">
            <a:avLst/>
          </a:prstGeom>
        </p:spPr>
      </p:pic>
      <p:sp>
        <p:nvSpPr>
          <p:cNvPr id="29" name="Стрелка: вправо 28">
            <a:extLst>
              <a:ext uri="{FF2B5EF4-FFF2-40B4-BE49-F238E27FC236}">
                <a16:creationId xmlns:a16="http://schemas.microsoft.com/office/drawing/2014/main" id="{05E90CC3-6F01-D720-7261-4A0561BDCA21}"/>
              </a:ext>
            </a:extLst>
          </p:cNvPr>
          <p:cNvSpPr/>
          <p:nvPr/>
        </p:nvSpPr>
        <p:spPr>
          <a:xfrm>
            <a:off x="2014071" y="5788424"/>
            <a:ext cx="730984" cy="24726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31" name="Рисунок 30">
            <a:extLst>
              <a:ext uri="{FF2B5EF4-FFF2-40B4-BE49-F238E27FC236}">
                <a16:creationId xmlns:a16="http://schemas.microsoft.com/office/drawing/2014/main" id="{E0B78FEF-DA19-042A-E359-D2573F495D5A}"/>
              </a:ext>
            </a:extLst>
          </p:cNvPr>
          <p:cNvPicPr>
            <a:picLocks noChangeAspect="1"/>
          </p:cNvPicPr>
          <p:nvPr/>
        </p:nvPicPr>
        <p:blipFill>
          <a:blip r:embed="rId9"/>
          <a:stretch>
            <a:fillRect/>
          </a:stretch>
        </p:blipFill>
        <p:spPr>
          <a:xfrm>
            <a:off x="580832" y="5223221"/>
            <a:ext cx="1334486" cy="1377673"/>
          </a:xfrm>
          <a:prstGeom prst="rect">
            <a:avLst/>
          </a:prstGeom>
        </p:spPr>
      </p:pic>
    </p:spTree>
    <p:extLst>
      <p:ext uri="{BB962C8B-B14F-4D97-AF65-F5344CB8AC3E}">
        <p14:creationId xmlns:p14="http://schemas.microsoft.com/office/powerpoint/2010/main" val="2112852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17565" y="404664"/>
            <a:ext cx="8581007" cy="477941"/>
          </a:xfrm>
        </p:spPr>
        <p:txBody>
          <a:bodyPr>
            <a:noAutofit/>
          </a:bodyPr>
          <a:lstStyle/>
          <a:p>
            <a:pPr algn="ctr"/>
            <a:r>
              <a:rPr lang="ru-RU" sz="2800" dirty="0">
                <a:solidFill>
                  <a:schemeClr val="accent2"/>
                </a:solidFill>
              </a:rPr>
              <a:t>Обратная задача лазерной </a:t>
            </a:r>
            <a:r>
              <a:rPr lang="ru-RU" sz="2800" dirty="0" err="1">
                <a:solidFill>
                  <a:schemeClr val="accent2"/>
                </a:solidFill>
              </a:rPr>
              <a:t>дифрактометрии</a:t>
            </a:r>
            <a:r>
              <a:rPr lang="ru-RU" sz="2800" dirty="0">
                <a:solidFill>
                  <a:schemeClr val="accent2"/>
                </a:solidFill>
              </a:rPr>
              <a:t> для диагностики заболеваний крови</a:t>
            </a:r>
          </a:p>
        </p:txBody>
      </p:sp>
      <p:sp>
        <p:nvSpPr>
          <p:cNvPr id="7" name="Содержимое 9">
            <a:extLst>
              <a:ext uri="{FF2B5EF4-FFF2-40B4-BE49-F238E27FC236}">
                <a16:creationId xmlns:a16="http://schemas.microsoft.com/office/drawing/2014/main" id="{6F8734F3-2245-0D66-1FD9-4BCC83A10CAC}"/>
              </a:ext>
            </a:extLst>
          </p:cNvPr>
          <p:cNvSpPr txBox="1">
            <a:spLocks/>
          </p:cNvSpPr>
          <p:nvPr/>
        </p:nvSpPr>
        <p:spPr>
          <a:xfrm>
            <a:off x="611560" y="1700808"/>
            <a:ext cx="8136904" cy="244827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ru-RU" sz="1600" dirty="0"/>
              <a:t>Полноценный анализ связан с решением интегральных уравнений, в которых на основе дифракционной картины численно находятся параметры клеток крови. </a:t>
            </a:r>
            <a:r>
              <a:rPr lang="en-US" sz="1600" dirty="0" err="1"/>
              <a:t>Решение</a:t>
            </a:r>
            <a:r>
              <a:rPr lang="en-US" sz="1600" dirty="0"/>
              <a:t> </a:t>
            </a:r>
            <a:r>
              <a:rPr lang="en-US" sz="1600" dirty="0" err="1"/>
              <a:t>задачи</a:t>
            </a:r>
            <a:r>
              <a:rPr lang="en-US" sz="1600" dirty="0"/>
              <a:t> </a:t>
            </a:r>
            <a:r>
              <a:rPr lang="en-US" sz="1600" dirty="0" err="1"/>
              <a:t>диагностики</a:t>
            </a:r>
            <a:r>
              <a:rPr lang="en-US" sz="1600" dirty="0"/>
              <a:t> </a:t>
            </a:r>
            <a:r>
              <a:rPr lang="en-US" sz="1600" dirty="0" err="1"/>
              <a:t>эритроцитов</a:t>
            </a:r>
            <a:r>
              <a:rPr lang="ru-RU" sz="1600" dirty="0"/>
              <a:t> – некорректная задача, которая</a:t>
            </a:r>
            <a:r>
              <a:rPr lang="en-US" sz="1600" dirty="0"/>
              <a:t> </a:t>
            </a:r>
            <a:r>
              <a:rPr lang="ru-RU" sz="1600" dirty="0"/>
              <a:t>эффективно решается на основе </a:t>
            </a:r>
            <a:r>
              <a:rPr lang="en-US" sz="1600" dirty="0" err="1"/>
              <a:t>метод</a:t>
            </a:r>
            <a:r>
              <a:rPr lang="ru-RU" sz="1600" dirty="0"/>
              <a:t>а</a:t>
            </a:r>
            <a:r>
              <a:rPr lang="en-US" sz="1600" dirty="0"/>
              <a:t> </a:t>
            </a:r>
            <a:r>
              <a:rPr lang="en-US" sz="1600" dirty="0" err="1"/>
              <a:t>регуляризации</a:t>
            </a:r>
            <a:r>
              <a:rPr lang="en-US" sz="1600" dirty="0"/>
              <a:t> </a:t>
            </a:r>
            <a:r>
              <a:rPr lang="en-US" sz="1600" dirty="0" err="1"/>
              <a:t>А.Н.Тихонова</a:t>
            </a:r>
            <a:r>
              <a:rPr lang="ru-RU" sz="1600" dirty="0"/>
              <a:t>.</a:t>
            </a:r>
          </a:p>
          <a:p>
            <a:pPr>
              <a:spcBef>
                <a:spcPts val="0"/>
              </a:spcBef>
            </a:pPr>
            <a:r>
              <a:rPr lang="ru-RU" sz="1600" dirty="0"/>
              <a:t>Исследования проводятся совместно с международным лазерным центром физфака МГУ и кафедрой физиологии и общей патологии факультета фундаментальной медицины МГУ по разработке теоретических основ прибора для экспресс диагностики параметров крови.</a:t>
            </a:r>
            <a:r>
              <a:rPr lang="ru-RU" sz="1600" dirty="0">
                <a:latin typeface="Calibri" pitchFamily="34" charset="0"/>
              </a:rPr>
              <a:t> </a:t>
            </a:r>
          </a:p>
          <a:p>
            <a:pPr>
              <a:spcBef>
                <a:spcPts val="0"/>
              </a:spcBef>
            </a:pPr>
            <a:r>
              <a:rPr lang="ru-RU" sz="1600" dirty="0">
                <a:latin typeface="Calibri" pitchFamily="34" charset="0"/>
              </a:rPr>
              <a:t>За последние годы в ходе исследований получены 2 патента на изобретение, выиграны 7 научных грантов, опубликованы более 20 научных статей.</a:t>
            </a:r>
            <a:endParaRPr lang="ru-RU" sz="1400" dirty="0"/>
          </a:p>
          <a:p>
            <a:pPr>
              <a:spcBef>
                <a:spcPts val="0"/>
              </a:spcBef>
            </a:pPr>
            <a:endParaRPr lang="ru-RU" sz="1400" dirty="0"/>
          </a:p>
        </p:txBody>
      </p:sp>
      <p:pic>
        <p:nvPicPr>
          <p:cNvPr id="8" name="Рисунок 7">
            <a:extLst>
              <a:ext uri="{FF2B5EF4-FFF2-40B4-BE49-F238E27FC236}">
                <a16:creationId xmlns:a16="http://schemas.microsoft.com/office/drawing/2014/main" id="{7697B12D-63A5-3941-3AA7-253191C4F193}"/>
              </a:ext>
            </a:extLst>
          </p:cNvPr>
          <p:cNvPicPr>
            <a:picLocks noChangeAspect="1"/>
          </p:cNvPicPr>
          <p:nvPr/>
        </p:nvPicPr>
        <p:blipFill>
          <a:blip r:embed="rId3"/>
          <a:stretch>
            <a:fillRect/>
          </a:stretch>
        </p:blipFill>
        <p:spPr>
          <a:xfrm>
            <a:off x="340756" y="4365104"/>
            <a:ext cx="3583818" cy="1800200"/>
          </a:xfrm>
          <a:prstGeom prst="rect">
            <a:avLst/>
          </a:prstGeom>
        </p:spPr>
      </p:pic>
      <p:pic>
        <p:nvPicPr>
          <p:cNvPr id="11" name="Рисунок 10">
            <a:extLst>
              <a:ext uri="{FF2B5EF4-FFF2-40B4-BE49-F238E27FC236}">
                <a16:creationId xmlns:a16="http://schemas.microsoft.com/office/drawing/2014/main" id="{42F6EC32-6AA0-7851-251E-7F5A3689200C}"/>
              </a:ext>
            </a:extLst>
          </p:cNvPr>
          <p:cNvPicPr>
            <a:picLocks noChangeAspect="1"/>
          </p:cNvPicPr>
          <p:nvPr/>
        </p:nvPicPr>
        <p:blipFill>
          <a:blip r:embed="rId4"/>
          <a:stretch>
            <a:fillRect/>
          </a:stretch>
        </p:blipFill>
        <p:spPr>
          <a:xfrm>
            <a:off x="6948265" y="4358228"/>
            <a:ext cx="2026952" cy="1854535"/>
          </a:xfrm>
          <a:prstGeom prst="rect">
            <a:avLst/>
          </a:prstGeom>
        </p:spPr>
      </p:pic>
      <p:pic>
        <p:nvPicPr>
          <p:cNvPr id="18" name="Рисунок 17">
            <a:extLst>
              <a:ext uri="{FF2B5EF4-FFF2-40B4-BE49-F238E27FC236}">
                <a16:creationId xmlns:a16="http://schemas.microsoft.com/office/drawing/2014/main" id="{DCFE996F-57C0-95BC-E77C-7EDAE53916F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67944" y="4253691"/>
            <a:ext cx="2664296" cy="1998222"/>
          </a:xfrm>
          <a:prstGeom prst="rect">
            <a:avLst/>
          </a:prstGeom>
          <a:noFill/>
          <a:ln>
            <a:noFill/>
          </a:ln>
        </p:spPr>
      </p:pic>
    </p:spTree>
    <p:extLst>
      <p:ext uri="{BB962C8B-B14F-4D97-AF65-F5344CB8AC3E}">
        <p14:creationId xmlns:p14="http://schemas.microsoft.com/office/powerpoint/2010/main" val="1603412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FA7CD-55C4-F80A-7F5F-3E34B89244E1}"/>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C99A90E3-9C60-5743-E0EE-816A4323784A}"/>
              </a:ext>
            </a:extLst>
          </p:cNvPr>
          <p:cNvSpPr>
            <a:spLocks noGrp="1"/>
          </p:cNvSpPr>
          <p:nvPr>
            <p:ph type="title"/>
          </p:nvPr>
        </p:nvSpPr>
        <p:spPr>
          <a:xfrm>
            <a:off x="417565" y="404664"/>
            <a:ext cx="8581007" cy="477941"/>
          </a:xfrm>
        </p:spPr>
        <p:txBody>
          <a:bodyPr>
            <a:noAutofit/>
          </a:bodyPr>
          <a:lstStyle/>
          <a:p>
            <a:pPr algn="ctr"/>
            <a:r>
              <a:rPr lang="ru-RU" sz="2800" dirty="0">
                <a:solidFill>
                  <a:schemeClr val="accent2"/>
                </a:solidFill>
              </a:rPr>
              <a:t>Моделирование </a:t>
            </a:r>
            <a:r>
              <a:rPr lang="ru-RU" sz="2800" dirty="0" err="1">
                <a:solidFill>
                  <a:schemeClr val="accent2"/>
                </a:solidFill>
              </a:rPr>
              <a:t>плазмонных</a:t>
            </a:r>
            <a:r>
              <a:rPr lang="ru-RU" sz="2800" dirty="0">
                <a:solidFill>
                  <a:schemeClr val="accent2"/>
                </a:solidFill>
              </a:rPr>
              <a:t> структур</a:t>
            </a:r>
          </a:p>
        </p:txBody>
      </p:sp>
      <p:pic>
        <p:nvPicPr>
          <p:cNvPr id="3" name="Рисунок 2">
            <a:extLst>
              <a:ext uri="{FF2B5EF4-FFF2-40B4-BE49-F238E27FC236}">
                <a16:creationId xmlns:a16="http://schemas.microsoft.com/office/drawing/2014/main" id="{7F0964D8-182D-AC48-443D-1D1400B61C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594" y="1916832"/>
            <a:ext cx="7538811" cy="4708659"/>
          </a:xfrm>
          <a:prstGeom prst="rect">
            <a:avLst/>
          </a:prstGeom>
        </p:spPr>
      </p:pic>
    </p:spTree>
    <p:extLst>
      <p:ext uri="{BB962C8B-B14F-4D97-AF65-F5344CB8AC3E}">
        <p14:creationId xmlns:p14="http://schemas.microsoft.com/office/powerpoint/2010/main" val="2914497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B1E5B-28D5-D0D3-37C3-88BF9A7B1D86}"/>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DBA7FA7C-3FE2-FE8D-71EF-18629FC4292C}"/>
              </a:ext>
            </a:extLst>
          </p:cNvPr>
          <p:cNvSpPr>
            <a:spLocks noGrp="1"/>
          </p:cNvSpPr>
          <p:nvPr>
            <p:ph type="title"/>
          </p:nvPr>
        </p:nvSpPr>
        <p:spPr>
          <a:xfrm>
            <a:off x="417565" y="404664"/>
            <a:ext cx="8581007" cy="477941"/>
          </a:xfrm>
        </p:spPr>
        <p:txBody>
          <a:bodyPr>
            <a:noAutofit/>
          </a:bodyPr>
          <a:lstStyle/>
          <a:p>
            <a:pPr algn="ctr"/>
            <a:r>
              <a:rPr lang="ru-RU" sz="2800" dirty="0">
                <a:solidFill>
                  <a:schemeClr val="accent2"/>
                </a:solidFill>
              </a:rPr>
              <a:t>Практические приложения </a:t>
            </a:r>
            <a:r>
              <a:rPr lang="ru-RU" sz="2800" dirty="0" err="1">
                <a:solidFill>
                  <a:schemeClr val="accent2"/>
                </a:solidFill>
              </a:rPr>
              <a:t>наноплазмоники</a:t>
            </a:r>
            <a:endParaRPr lang="ru-RU" sz="2800" dirty="0">
              <a:solidFill>
                <a:schemeClr val="accent2"/>
              </a:solidFill>
            </a:endParaRPr>
          </a:p>
        </p:txBody>
      </p:sp>
      <p:pic>
        <p:nvPicPr>
          <p:cNvPr id="4" name="Рисунок 3" descr="Изображение выглядит как текст, снимок экрана&#10;&#10;Автоматически созданное описание">
            <a:extLst>
              <a:ext uri="{FF2B5EF4-FFF2-40B4-BE49-F238E27FC236}">
                <a16:creationId xmlns:a16="http://schemas.microsoft.com/office/drawing/2014/main" id="{96F50CA5-FE7A-2C5C-8A5A-7F9E45D211A5}"/>
              </a:ext>
            </a:extLst>
          </p:cNvPr>
          <p:cNvPicPr>
            <a:picLocks noChangeAspect="1"/>
          </p:cNvPicPr>
          <p:nvPr/>
        </p:nvPicPr>
        <p:blipFill>
          <a:blip r:embed="rId3">
            <a:extLst>
              <a:ext uri="{28A0092B-C50C-407E-A947-70E740481C1C}">
                <a14:useLocalDpi xmlns:a14="http://schemas.microsoft.com/office/drawing/2010/main" val="0"/>
              </a:ext>
            </a:extLst>
          </a:blip>
          <a:srcRect t="18653"/>
          <a:stretch>
            <a:fillRect/>
          </a:stretch>
        </p:blipFill>
        <p:spPr>
          <a:xfrm>
            <a:off x="244282" y="1599395"/>
            <a:ext cx="8655436" cy="5258605"/>
          </a:xfrm>
          <a:prstGeom prst="rect">
            <a:avLst/>
          </a:prstGeom>
        </p:spPr>
      </p:pic>
    </p:spTree>
    <p:extLst>
      <p:ext uri="{BB962C8B-B14F-4D97-AF65-F5344CB8AC3E}">
        <p14:creationId xmlns:p14="http://schemas.microsoft.com/office/powerpoint/2010/main" val="24398950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8959F-A5B1-EAB0-5D9F-500E0A26F902}"/>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95E7BBD5-1E49-786A-AC2D-B566004B8893}"/>
              </a:ext>
            </a:extLst>
          </p:cNvPr>
          <p:cNvSpPr>
            <a:spLocks noGrp="1"/>
          </p:cNvSpPr>
          <p:nvPr>
            <p:ph type="title"/>
          </p:nvPr>
        </p:nvSpPr>
        <p:spPr>
          <a:xfrm>
            <a:off x="417565" y="404664"/>
            <a:ext cx="8581007" cy="477941"/>
          </a:xfrm>
        </p:spPr>
        <p:txBody>
          <a:bodyPr>
            <a:noAutofit/>
          </a:bodyPr>
          <a:lstStyle/>
          <a:p>
            <a:pPr algn="ctr"/>
            <a:r>
              <a:rPr lang="ru-RU" sz="2800" dirty="0">
                <a:solidFill>
                  <a:schemeClr val="accent2"/>
                </a:solidFill>
              </a:rPr>
              <a:t>Задачи дифракции в математических моделях сред, включающих слои графена</a:t>
            </a:r>
          </a:p>
        </p:txBody>
      </p:sp>
      <mc:AlternateContent xmlns:mc="http://schemas.openxmlformats.org/markup-compatibility/2006">
        <mc:Choice xmlns:a14="http://schemas.microsoft.com/office/drawing/2010/main" Requires="a14">
          <p:sp>
            <p:nvSpPr>
              <p:cNvPr id="8" name="Объект 17">
                <a:extLst>
                  <a:ext uri="{FF2B5EF4-FFF2-40B4-BE49-F238E27FC236}">
                    <a16:creationId xmlns:a16="http://schemas.microsoft.com/office/drawing/2014/main" id="{B69F62B2-FC0F-F698-5291-C2E063B90F24}"/>
                  </a:ext>
                </a:extLst>
              </p:cNvPr>
              <p:cNvSpPr txBox="1">
                <a:spLocks/>
              </p:cNvSpPr>
              <p:nvPr/>
            </p:nvSpPr>
            <p:spPr>
              <a:xfrm>
                <a:off x="28014" y="1700808"/>
                <a:ext cx="4596279" cy="5256584"/>
              </a:xfrm>
              <a:prstGeom prst="rect">
                <a:avLst/>
              </a:prstGeom>
            </p:spPr>
            <p:txBody>
              <a:bodyPr vert="horz" lIns="91440" tIns="45720" rIns="91440" bIns="45720" rtlCol="0">
                <a:no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a:lnSpc>
                    <a:spcPct val="115000"/>
                  </a:lnSpc>
                  <a:spcAft>
                    <a:spcPts val="800"/>
                  </a:spcAft>
                </a:pPr>
                <a:r>
                  <a:rPr lang="ru-RU" sz="14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Активные исследования графена начались в 2004 году после экспериментальных подтверждений его </a:t>
                </a:r>
                <a:r>
                  <a:rPr lang="ru-RU" sz="1400" kern="100" dirty="0">
                    <a:effectLst/>
                    <a:latin typeface="Calibri" panose="020F0502020204030204" pitchFamily="34" charset="0"/>
                    <a:ea typeface="DengXian" panose="02010600030101010101" pitchFamily="2" charset="-122"/>
                    <a:cs typeface="Calibri" panose="020F0502020204030204" pitchFamily="34" charset="0"/>
                  </a:rPr>
                  <a:t>уникальных</a:t>
                </a:r>
                <a:r>
                  <a:rPr lang="ru-RU" sz="14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электронных свойств.</a:t>
                </a:r>
                <a:r>
                  <a:rPr lang="ru-RU" sz="1400" kern="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 Графен представляет собой одиночный слой атомов углерода толщиной в атом. </a:t>
                </a:r>
                <a:r>
                  <a:rPr lang="ru-RU" sz="1400" kern="100" dirty="0">
                    <a:effectLst/>
                    <a:latin typeface="Calibri" panose="020F0502020204030204" pitchFamily="34" charset="0"/>
                    <a:ea typeface="DengXian" panose="02010600030101010101" pitchFamily="2" charset="-122"/>
                    <a:cs typeface="Calibri" panose="020F0502020204030204" pitchFamily="34" charset="0"/>
                  </a:rPr>
                  <a:t>Одним из наиболее важных свойств графена является его способность взаимодействовать с электромагнитными волнами в диапазоне частот от 0,1 до 10 ТГц. Терагерцовые технологии находят применение в спектроскопии, телекоммуникациях, биологическом зондировании. </a:t>
                </a:r>
              </a:p>
              <a:p>
                <a:pPr>
                  <a:lnSpc>
                    <a:spcPct val="115000"/>
                  </a:lnSpc>
                  <a:spcAft>
                    <a:spcPts val="800"/>
                  </a:spcAft>
                </a:pPr>
                <a:r>
                  <a:rPr lang="ru-RU" sz="1400" kern="100" dirty="0">
                    <a:effectLst/>
                    <a:latin typeface="Calibri" panose="020F0502020204030204" pitchFamily="34" charset="0"/>
                    <a:ea typeface="DengXian" panose="02010600030101010101" pitchFamily="2" charset="-122"/>
                    <a:cs typeface="Calibri" panose="020F0502020204030204" pitchFamily="34" charset="0"/>
                  </a:rPr>
                  <a:t>В макроскопической электродинамике наличие слоя графена описывается как поверхностная проводимость, которая в случае, когда интенсивность электромагнитной волны велика, связана с модулем электромагнитного поля нелинейным образом.</a:t>
                </a:r>
              </a:p>
              <a:p>
                <a:pPr>
                  <a:lnSpc>
                    <a:spcPct val="115000"/>
                  </a:lnSpc>
                  <a:spcAft>
                    <a:spcPts val="800"/>
                  </a:spcAft>
                </a:pPr>
                <a:r>
                  <a:rPr lang="ru-RU" sz="1400" kern="100" dirty="0">
                    <a:effectLst/>
                    <a:latin typeface="Calibri" panose="020F0502020204030204" pitchFamily="34" charset="0"/>
                    <a:ea typeface="DengXian" panose="02010600030101010101" pitchFamily="2" charset="-122"/>
                    <a:cs typeface="Calibri" panose="020F0502020204030204" pitchFamily="34" charset="0"/>
                  </a:rPr>
                  <a:t>Математический аппарат </a:t>
                </a:r>
                <a14:m>
                  <m:oMath xmlns:m="http://schemas.openxmlformats.org/officeDocument/2006/math">
                    <m:r>
                      <a:rPr lang="ru-RU" sz="1400" i="1" kern="100">
                        <a:effectLst/>
                        <a:latin typeface="Cambria Math" panose="02040503050406030204" pitchFamily="18" charset="0"/>
                        <a:ea typeface="DengXian" panose="02010600030101010101" pitchFamily="2" charset="-122"/>
                        <a:cs typeface="Times New Roman" panose="02020603050405020304" pitchFamily="18" charset="0"/>
                      </a:rPr>
                      <m:t>–</m:t>
                    </m:r>
                  </m:oMath>
                </a14:m>
                <a:r>
                  <a:rPr lang="ru-RU" sz="1400" kern="100" dirty="0">
                    <a:effectLst/>
                    <a:latin typeface="Calibri" panose="020F0502020204030204" pitchFamily="34" charset="0"/>
                    <a:ea typeface="DengXian" panose="02010600030101010101" pitchFamily="2" charset="-122"/>
                    <a:cs typeface="Calibri" panose="020F0502020204030204" pitchFamily="34" charset="0"/>
                  </a:rPr>
                  <a:t> метод интегральных уравнений в задачах дифракции неоднородных сред. </a:t>
                </a:r>
              </a:p>
            </p:txBody>
          </p:sp>
        </mc:Choice>
        <mc:Fallback>
          <p:sp>
            <p:nvSpPr>
              <p:cNvPr id="8" name="Объект 17">
                <a:extLst>
                  <a:ext uri="{FF2B5EF4-FFF2-40B4-BE49-F238E27FC236}">
                    <a16:creationId xmlns:a16="http://schemas.microsoft.com/office/drawing/2014/main" id="{B69F62B2-FC0F-F698-5291-C2E063B90F24}"/>
                  </a:ext>
                </a:extLst>
              </p:cNvPr>
              <p:cNvSpPr txBox="1">
                <a:spLocks noRot="1" noChangeAspect="1" noMove="1" noResize="1" noEditPoints="1" noAdjustHandles="1" noChangeArrowheads="1" noChangeShapeType="1" noTextEdit="1"/>
              </p:cNvSpPr>
              <p:nvPr/>
            </p:nvSpPr>
            <p:spPr>
              <a:xfrm>
                <a:off x="28014" y="1700808"/>
                <a:ext cx="4596279" cy="5256584"/>
              </a:xfrm>
              <a:prstGeom prst="rect">
                <a:avLst/>
              </a:prstGeom>
              <a:blipFill>
                <a:blip r:embed="rId3"/>
                <a:stretch>
                  <a:fillRect l="-265" r="-531"/>
                </a:stretch>
              </a:blipFill>
            </p:spPr>
            <p:txBody>
              <a:bodyPr/>
              <a:lstStyle/>
              <a:p>
                <a:r>
                  <a:rPr lang="ru-RU">
                    <a:noFill/>
                  </a:rPr>
                  <a:t> </a:t>
                </a:r>
              </a:p>
            </p:txBody>
          </p:sp>
        </mc:Fallback>
      </mc:AlternateContent>
      <p:pic>
        <p:nvPicPr>
          <p:cNvPr id="9" name="Рисунок 8">
            <a:extLst>
              <a:ext uri="{FF2B5EF4-FFF2-40B4-BE49-F238E27FC236}">
                <a16:creationId xmlns:a16="http://schemas.microsoft.com/office/drawing/2014/main" id="{88F99B8E-718A-03C5-8E43-4CB3D8EAC0C1}"/>
              </a:ext>
            </a:extLst>
          </p:cNvPr>
          <p:cNvPicPr>
            <a:picLocks noChangeAspect="1"/>
          </p:cNvPicPr>
          <p:nvPr/>
        </p:nvPicPr>
        <p:blipFill>
          <a:blip r:embed="rId4"/>
          <a:stretch>
            <a:fillRect/>
          </a:stretch>
        </p:blipFill>
        <p:spPr>
          <a:xfrm>
            <a:off x="6300192" y="1556792"/>
            <a:ext cx="2776717" cy="2454416"/>
          </a:xfrm>
          <a:prstGeom prst="rect">
            <a:avLst/>
          </a:prstGeom>
        </p:spPr>
      </p:pic>
      <p:pic>
        <p:nvPicPr>
          <p:cNvPr id="11" name="Рисунок 10" descr="Изображение выглядит как Игрушечный конструктор, Игрушечный блок&#10;&#10;Автоматически созданное описание">
            <a:extLst>
              <a:ext uri="{FF2B5EF4-FFF2-40B4-BE49-F238E27FC236}">
                <a16:creationId xmlns:a16="http://schemas.microsoft.com/office/drawing/2014/main" id="{B0CD6371-7A64-7E38-F574-49096C6D2D2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5665" y="3717032"/>
            <a:ext cx="2160632" cy="2048688"/>
          </a:xfrm>
          <a:prstGeom prst="rect">
            <a:avLst/>
          </a:prstGeom>
          <a:noFill/>
          <a:ln>
            <a:noFill/>
          </a:ln>
        </p:spPr>
      </p:pic>
      <p:sp>
        <p:nvSpPr>
          <p:cNvPr id="12" name="TextBox 11">
            <a:extLst>
              <a:ext uri="{FF2B5EF4-FFF2-40B4-BE49-F238E27FC236}">
                <a16:creationId xmlns:a16="http://schemas.microsoft.com/office/drawing/2014/main" id="{86FBC724-4073-7644-F0DC-EBF34249A60D}"/>
              </a:ext>
            </a:extLst>
          </p:cNvPr>
          <p:cNvSpPr txBox="1"/>
          <p:nvPr/>
        </p:nvSpPr>
        <p:spPr>
          <a:xfrm>
            <a:off x="4708068" y="5744511"/>
            <a:ext cx="4622750" cy="1015663"/>
          </a:xfrm>
          <a:prstGeom prst="rect">
            <a:avLst/>
          </a:prstGeom>
          <a:noFill/>
        </p:spPr>
        <p:txBody>
          <a:bodyPr wrap="square" rtlCol="0">
            <a:spAutoFit/>
          </a:bodyPr>
          <a:lstStyle/>
          <a:p>
            <a:r>
              <a:rPr lang="ru-RU" sz="1200" kern="100" dirty="0">
                <a:solidFill>
                  <a:srgbClr val="333333"/>
                </a:solidFill>
                <a:effectLst/>
                <a:latin typeface="Calibri" panose="020F0502020204030204" pitchFamily="34" charset="0"/>
                <a:ea typeface="DengXian" panose="02010600030101010101" pitchFamily="2" charset="-122"/>
                <a:cs typeface="Calibri" panose="020F0502020204030204" pitchFamily="34" charset="0"/>
              </a:rPr>
              <a:t>Макет транзистора, состоящего из одного слоя графена (черные шестиугольники) и одного слоя дисульфида молибдена (синяя и желтая слоистая структура) среди других компонентов, общая толщина устройства около 1 нанометра (для сравнения, лист бумаги имеет толщину около 100 000 нанометров)</a:t>
            </a:r>
            <a:endParaRPr lang="ru-RU" sz="1200" dirty="0">
              <a:solidFill>
                <a:srgbClr val="333333"/>
              </a:solidFill>
              <a:latin typeface="Calibri" panose="020F0502020204030204" pitchFamily="34" charset="0"/>
              <a:ea typeface="DengXian" panose="02010600030101010101" pitchFamily="2" charset="-122"/>
              <a:cs typeface="Calibri" panose="020F0502020204030204" pitchFamily="34" charset="0"/>
            </a:endParaRPr>
          </a:p>
        </p:txBody>
      </p:sp>
    </p:spTree>
    <p:extLst>
      <p:ext uri="{BB962C8B-B14F-4D97-AF65-F5344CB8AC3E}">
        <p14:creationId xmlns:p14="http://schemas.microsoft.com/office/powerpoint/2010/main" val="1789899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551C2-4BAC-1818-3E1E-BD5C3AC9234D}"/>
            </a:ext>
          </a:extLst>
        </p:cNvPr>
        <p:cNvGrpSpPr/>
        <p:nvPr/>
      </p:nvGrpSpPr>
      <p:grpSpPr>
        <a:xfrm>
          <a:off x="0" y="0"/>
          <a:ext cx="0" cy="0"/>
          <a:chOff x="0" y="0"/>
          <a:chExt cx="0" cy="0"/>
        </a:xfrm>
      </p:grpSpPr>
      <p:pic>
        <p:nvPicPr>
          <p:cNvPr id="11" name="Рисунок 10">
            <a:extLst>
              <a:ext uri="{FF2B5EF4-FFF2-40B4-BE49-F238E27FC236}">
                <a16:creationId xmlns:a16="http://schemas.microsoft.com/office/drawing/2014/main" id="{167C61E2-74C3-6F81-5922-ED6FA85A35D5}"/>
              </a:ext>
            </a:extLst>
          </p:cNvPr>
          <p:cNvPicPr>
            <a:picLocks noChangeAspect="1"/>
          </p:cNvPicPr>
          <p:nvPr/>
        </p:nvPicPr>
        <p:blipFill>
          <a:blip r:embed="rId3"/>
          <a:stretch>
            <a:fillRect/>
          </a:stretch>
        </p:blipFill>
        <p:spPr>
          <a:xfrm rot="19472136">
            <a:off x="2157400" y="2318078"/>
            <a:ext cx="204650" cy="189000"/>
          </a:xfrm>
          <a:prstGeom prst="rect">
            <a:avLst/>
          </a:prstGeom>
        </p:spPr>
      </p:pic>
      <p:pic>
        <p:nvPicPr>
          <p:cNvPr id="43" name="Рисунок 42" descr="Изображение выглядит как лампа, свет&#10;&#10;Контент, сгенерированный ИИ, может содержать ошибки.">
            <a:extLst>
              <a:ext uri="{FF2B5EF4-FFF2-40B4-BE49-F238E27FC236}">
                <a16:creationId xmlns:a16="http://schemas.microsoft.com/office/drawing/2014/main" id="{B8BCB0FE-FFA7-548D-427F-6D6750A405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8642762">
            <a:off x="1687307" y="1452724"/>
            <a:ext cx="2118941" cy="1121579"/>
          </a:xfrm>
          <a:prstGeom prst="rect">
            <a:avLst/>
          </a:prstGeom>
        </p:spPr>
      </p:pic>
      <p:sp>
        <p:nvSpPr>
          <p:cNvPr id="2" name="Заголовок 1">
            <a:extLst>
              <a:ext uri="{FF2B5EF4-FFF2-40B4-BE49-F238E27FC236}">
                <a16:creationId xmlns:a16="http://schemas.microsoft.com/office/drawing/2014/main" id="{9A7D8E04-0BB5-05C0-3ED8-CF259737EAC6}"/>
              </a:ext>
            </a:extLst>
          </p:cNvPr>
          <p:cNvSpPr>
            <a:spLocks noGrp="1"/>
          </p:cNvSpPr>
          <p:nvPr>
            <p:ph type="title"/>
          </p:nvPr>
        </p:nvSpPr>
        <p:spPr>
          <a:xfrm>
            <a:off x="281496" y="529415"/>
            <a:ext cx="8581007" cy="477941"/>
          </a:xfrm>
        </p:spPr>
        <p:txBody>
          <a:bodyPr>
            <a:noAutofit/>
          </a:bodyPr>
          <a:lstStyle/>
          <a:p>
            <a:pPr algn="ctr"/>
            <a:r>
              <a:rPr lang="ru-RU" sz="2800" dirty="0">
                <a:solidFill>
                  <a:schemeClr val="accent2"/>
                </a:solidFill>
              </a:rPr>
              <a:t>Задачи нелинейной лазерной оптики</a:t>
            </a:r>
            <a:br>
              <a:rPr lang="ru-RU" sz="2800" dirty="0">
                <a:solidFill>
                  <a:schemeClr val="accent2"/>
                </a:solidFill>
              </a:rPr>
            </a:br>
            <a:r>
              <a:rPr lang="ru-RU" sz="2000" dirty="0">
                <a:solidFill>
                  <a:schemeClr val="accent2"/>
                </a:solidFill>
              </a:rPr>
              <a:t>Взаимодействие лазерного излучения с нелинейными средами</a:t>
            </a:r>
            <a:br>
              <a:rPr lang="ru-RU" sz="2800" dirty="0">
                <a:solidFill>
                  <a:schemeClr val="accent2"/>
                </a:solidFill>
              </a:rPr>
            </a:br>
            <a:endParaRPr lang="ru-RU" sz="2800" dirty="0">
              <a:solidFill>
                <a:schemeClr val="accent2"/>
              </a:solidFill>
            </a:endParaRPr>
          </a:p>
        </p:txBody>
      </p:sp>
      <p:pic>
        <p:nvPicPr>
          <p:cNvPr id="3" name="Рисунок 2">
            <a:extLst>
              <a:ext uri="{FF2B5EF4-FFF2-40B4-BE49-F238E27FC236}">
                <a16:creationId xmlns:a16="http://schemas.microsoft.com/office/drawing/2014/main" id="{DF5C75B8-9AD4-86FA-173C-A0B3D9ABD3D6}"/>
              </a:ext>
            </a:extLst>
          </p:cNvPr>
          <p:cNvPicPr>
            <a:picLocks noChangeAspect="1"/>
          </p:cNvPicPr>
          <p:nvPr/>
        </p:nvPicPr>
        <p:blipFill>
          <a:blip r:embed="rId3"/>
          <a:stretch>
            <a:fillRect/>
          </a:stretch>
        </p:blipFill>
        <p:spPr>
          <a:xfrm>
            <a:off x="3232414" y="3053544"/>
            <a:ext cx="204650" cy="189000"/>
          </a:xfrm>
          <a:prstGeom prst="rect">
            <a:avLst/>
          </a:prstGeom>
        </p:spPr>
      </p:pic>
      <p:pic>
        <p:nvPicPr>
          <p:cNvPr id="5" name="Рисунок 4" descr="Изображение выглядит как лампа, свет&#10;&#10;Контент, сгенерированный ИИ, может содержать ошибки.">
            <a:extLst>
              <a:ext uri="{FF2B5EF4-FFF2-40B4-BE49-F238E27FC236}">
                <a16:creationId xmlns:a16="http://schemas.microsoft.com/office/drawing/2014/main" id="{9945037B-AC96-3729-8C4E-A7DDC1B06A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3276" y="2610635"/>
            <a:ext cx="1225432" cy="1121579"/>
          </a:xfrm>
          <a:prstGeom prst="rect">
            <a:avLst/>
          </a:prstGeom>
        </p:spPr>
      </p:pic>
      <p:pic>
        <p:nvPicPr>
          <p:cNvPr id="6" name="Рисунок 5">
            <a:extLst>
              <a:ext uri="{FF2B5EF4-FFF2-40B4-BE49-F238E27FC236}">
                <a16:creationId xmlns:a16="http://schemas.microsoft.com/office/drawing/2014/main" id="{358AA605-BA29-095C-1D06-1711F629E91F}"/>
              </a:ext>
            </a:extLst>
          </p:cNvPr>
          <p:cNvPicPr>
            <a:picLocks noChangeAspect="1"/>
          </p:cNvPicPr>
          <p:nvPr/>
        </p:nvPicPr>
        <p:blipFill>
          <a:blip r:embed="rId3"/>
          <a:stretch>
            <a:fillRect/>
          </a:stretch>
        </p:blipFill>
        <p:spPr>
          <a:xfrm>
            <a:off x="6979831" y="5794439"/>
            <a:ext cx="204650" cy="189000"/>
          </a:xfrm>
          <a:prstGeom prst="rect">
            <a:avLst/>
          </a:prstGeom>
        </p:spPr>
      </p:pic>
      <p:pic>
        <p:nvPicPr>
          <p:cNvPr id="7" name="Рисунок 6">
            <a:extLst>
              <a:ext uri="{FF2B5EF4-FFF2-40B4-BE49-F238E27FC236}">
                <a16:creationId xmlns:a16="http://schemas.microsoft.com/office/drawing/2014/main" id="{8D2A9D11-B7C2-4470-73DC-CDB2F7F0702B}"/>
              </a:ext>
            </a:extLst>
          </p:cNvPr>
          <p:cNvPicPr>
            <a:picLocks noChangeAspect="1"/>
          </p:cNvPicPr>
          <p:nvPr/>
        </p:nvPicPr>
        <p:blipFill>
          <a:blip r:embed="rId3"/>
          <a:stretch>
            <a:fillRect/>
          </a:stretch>
        </p:blipFill>
        <p:spPr>
          <a:xfrm>
            <a:off x="4262900" y="5112600"/>
            <a:ext cx="204650" cy="189000"/>
          </a:xfrm>
          <a:prstGeom prst="rect">
            <a:avLst/>
          </a:prstGeom>
        </p:spPr>
      </p:pic>
      <p:pic>
        <p:nvPicPr>
          <p:cNvPr id="8" name="Рисунок 7">
            <a:extLst>
              <a:ext uri="{FF2B5EF4-FFF2-40B4-BE49-F238E27FC236}">
                <a16:creationId xmlns:a16="http://schemas.microsoft.com/office/drawing/2014/main" id="{D7E979BC-F1FB-A5D8-D959-5EAB45625F4F}"/>
              </a:ext>
            </a:extLst>
          </p:cNvPr>
          <p:cNvPicPr>
            <a:picLocks noChangeAspect="1"/>
          </p:cNvPicPr>
          <p:nvPr/>
        </p:nvPicPr>
        <p:blipFill>
          <a:blip r:embed="rId3"/>
          <a:stretch>
            <a:fillRect/>
          </a:stretch>
        </p:blipFill>
        <p:spPr>
          <a:xfrm>
            <a:off x="7873941" y="4712634"/>
            <a:ext cx="204650" cy="189000"/>
          </a:xfrm>
          <a:prstGeom prst="rect">
            <a:avLst/>
          </a:prstGeom>
        </p:spPr>
      </p:pic>
      <p:pic>
        <p:nvPicPr>
          <p:cNvPr id="9" name="Рисунок 8">
            <a:extLst>
              <a:ext uri="{FF2B5EF4-FFF2-40B4-BE49-F238E27FC236}">
                <a16:creationId xmlns:a16="http://schemas.microsoft.com/office/drawing/2014/main" id="{4E23670C-18C8-4923-C1F4-CBB3361C2B16}"/>
              </a:ext>
            </a:extLst>
          </p:cNvPr>
          <p:cNvPicPr>
            <a:picLocks noChangeAspect="1"/>
          </p:cNvPicPr>
          <p:nvPr/>
        </p:nvPicPr>
        <p:blipFill>
          <a:blip r:embed="rId3"/>
          <a:stretch>
            <a:fillRect/>
          </a:stretch>
        </p:blipFill>
        <p:spPr>
          <a:xfrm rot="18980547">
            <a:off x="2649523" y="4794474"/>
            <a:ext cx="204650" cy="189000"/>
          </a:xfrm>
          <a:prstGeom prst="rect">
            <a:avLst/>
          </a:prstGeom>
        </p:spPr>
      </p:pic>
      <p:pic>
        <p:nvPicPr>
          <p:cNvPr id="10" name="Рисунок 9" descr="Изображение выглядит как лампа, свет&#10;&#10;Контент, сгенерированный ИИ, может содержать ошибки.">
            <a:extLst>
              <a:ext uri="{FF2B5EF4-FFF2-40B4-BE49-F238E27FC236}">
                <a16:creationId xmlns:a16="http://schemas.microsoft.com/office/drawing/2014/main" id="{8E2A152F-D805-65F2-893D-496BDC10E7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958460">
            <a:off x="2205859" y="3918298"/>
            <a:ext cx="2046770" cy="1121579"/>
          </a:xfrm>
          <a:prstGeom prst="rect">
            <a:avLst/>
          </a:prstGeom>
        </p:spPr>
      </p:pic>
      <p:pic>
        <p:nvPicPr>
          <p:cNvPr id="12" name="Рисунок 11">
            <a:extLst>
              <a:ext uri="{FF2B5EF4-FFF2-40B4-BE49-F238E27FC236}">
                <a16:creationId xmlns:a16="http://schemas.microsoft.com/office/drawing/2014/main" id="{92BB6DDF-2649-C2B9-A4D0-187559AC5CB1}"/>
              </a:ext>
            </a:extLst>
          </p:cNvPr>
          <p:cNvPicPr>
            <a:picLocks noChangeAspect="1"/>
          </p:cNvPicPr>
          <p:nvPr/>
        </p:nvPicPr>
        <p:blipFill>
          <a:blip r:embed="rId3"/>
          <a:stretch>
            <a:fillRect/>
          </a:stretch>
        </p:blipFill>
        <p:spPr>
          <a:xfrm>
            <a:off x="5399002" y="4602879"/>
            <a:ext cx="204650" cy="189000"/>
          </a:xfrm>
          <a:prstGeom prst="rect">
            <a:avLst/>
          </a:prstGeom>
        </p:spPr>
      </p:pic>
      <p:pic>
        <p:nvPicPr>
          <p:cNvPr id="13" name="Рисунок 12" descr="Изображение выглядит как лампа, свет&#10;&#10;Контент, сгенерированный ИИ, может содержать ошибки.">
            <a:extLst>
              <a:ext uri="{FF2B5EF4-FFF2-40B4-BE49-F238E27FC236}">
                <a16:creationId xmlns:a16="http://schemas.microsoft.com/office/drawing/2014/main" id="{9CCE9210-C177-9C0F-760E-C0A62CA60D0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476954">
            <a:off x="4580486" y="3753697"/>
            <a:ext cx="1301124" cy="1121579"/>
          </a:xfrm>
          <a:prstGeom prst="rect">
            <a:avLst/>
          </a:prstGeom>
        </p:spPr>
      </p:pic>
      <p:pic>
        <p:nvPicPr>
          <p:cNvPr id="14" name="Рисунок 13">
            <a:extLst>
              <a:ext uri="{FF2B5EF4-FFF2-40B4-BE49-F238E27FC236}">
                <a16:creationId xmlns:a16="http://schemas.microsoft.com/office/drawing/2014/main" id="{634C145D-1B7F-51D4-8560-E3742A8F7D2E}"/>
              </a:ext>
            </a:extLst>
          </p:cNvPr>
          <p:cNvPicPr>
            <a:picLocks noChangeAspect="1"/>
          </p:cNvPicPr>
          <p:nvPr/>
        </p:nvPicPr>
        <p:blipFill>
          <a:blip r:embed="rId3"/>
          <a:stretch>
            <a:fillRect/>
          </a:stretch>
        </p:blipFill>
        <p:spPr>
          <a:xfrm>
            <a:off x="6775182" y="3945350"/>
            <a:ext cx="204650" cy="189000"/>
          </a:xfrm>
          <a:prstGeom prst="rect">
            <a:avLst/>
          </a:prstGeom>
        </p:spPr>
      </p:pic>
      <p:pic>
        <p:nvPicPr>
          <p:cNvPr id="15" name="Рисунок 14">
            <a:extLst>
              <a:ext uri="{FF2B5EF4-FFF2-40B4-BE49-F238E27FC236}">
                <a16:creationId xmlns:a16="http://schemas.microsoft.com/office/drawing/2014/main" id="{0D6E197C-CCBF-C7EB-D17C-3AEE04504C91}"/>
              </a:ext>
            </a:extLst>
          </p:cNvPr>
          <p:cNvPicPr>
            <a:picLocks noChangeAspect="1"/>
          </p:cNvPicPr>
          <p:nvPr/>
        </p:nvPicPr>
        <p:blipFill>
          <a:blip r:embed="rId3"/>
          <a:stretch>
            <a:fillRect/>
          </a:stretch>
        </p:blipFill>
        <p:spPr>
          <a:xfrm>
            <a:off x="6620594" y="3053544"/>
            <a:ext cx="204650" cy="189000"/>
          </a:xfrm>
          <a:prstGeom prst="rect">
            <a:avLst/>
          </a:prstGeom>
        </p:spPr>
      </p:pic>
      <p:pic>
        <p:nvPicPr>
          <p:cNvPr id="16" name="Рисунок 15" descr="Изображение выглядит как лампа, свет&#10;&#10;Контент, сгенерированный ИИ, может содержать ошибки.">
            <a:extLst>
              <a:ext uri="{FF2B5EF4-FFF2-40B4-BE49-F238E27FC236}">
                <a16:creationId xmlns:a16="http://schemas.microsoft.com/office/drawing/2014/main" id="{FC308E7C-5068-422C-FB42-CEE48C9F87F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7075903" y="3914615"/>
            <a:ext cx="1744946" cy="1121579"/>
          </a:xfrm>
          <a:prstGeom prst="rect">
            <a:avLst/>
          </a:prstGeom>
        </p:spPr>
      </p:pic>
      <p:pic>
        <p:nvPicPr>
          <p:cNvPr id="17" name="Рисунок 16" descr="Изображение выглядит как лампа, свет&#10;&#10;Контент, сгенерированный ИИ, может содержать ошибки.">
            <a:extLst>
              <a:ext uri="{FF2B5EF4-FFF2-40B4-BE49-F238E27FC236}">
                <a16:creationId xmlns:a16="http://schemas.microsoft.com/office/drawing/2014/main" id="{937AFC76-317C-F2B2-FE7D-1557B71FA98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90557" y="5356869"/>
            <a:ext cx="3654062" cy="1121579"/>
          </a:xfrm>
          <a:prstGeom prst="rect">
            <a:avLst/>
          </a:prstGeom>
        </p:spPr>
      </p:pic>
      <p:pic>
        <p:nvPicPr>
          <p:cNvPr id="18" name="Рисунок 17" descr="Изображение выглядит как лампа, свет&#10;&#10;Контент, сгенерированный ИИ, может содержать ошибки.">
            <a:extLst>
              <a:ext uri="{FF2B5EF4-FFF2-40B4-BE49-F238E27FC236}">
                <a16:creationId xmlns:a16="http://schemas.microsoft.com/office/drawing/2014/main" id="{09C4D9F9-A437-D929-045C-8AAC5CE440D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506633">
            <a:off x="6024377" y="3705842"/>
            <a:ext cx="1156327" cy="1121579"/>
          </a:xfrm>
          <a:prstGeom prst="rect">
            <a:avLst/>
          </a:prstGeom>
        </p:spPr>
      </p:pic>
      <p:pic>
        <p:nvPicPr>
          <p:cNvPr id="19" name="Рисунок 18" descr="Изображение выглядит как лампа, свет&#10;&#10;Контент, сгенерированный ИИ, может содержать ошибки.">
            <a:extLst>
              <a:ext uri="{FF2B5EF4-FFF2-40B4-BE49-F238E27FC236}">
                <a16:creationId xmlns:a16="http://schemas.microsoft.com/office/drawing/2014/main" id="{469862CC-5974-CC4B-4BA2-039428483C1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59276" y="4672860"/>
            <a:ext cx="867214" cy="1121579"/>
          </a:xfrm>
          <a:prstGeom prst="rect">
            <a:avLst/>
          </a:prstGeom>
        </p:spPr>
      </p:pic>
      <p:pic>
        <p:nvPicPr>
          <p:cNvPr id="20" name="Рисунок 19" descr="Изображение выглядит как лампа, свет&#10;&#10;Контент, сгенерированный ИИ, может содержать ошибки.">
            <a:extLst>
              <a:ext uri="{FF2B5EF4-FFF2-40B4-BE49-F238E27FC236}">
                <a16:creationId xmlns:a16="http://schemas.microsoft.com/office/drawing/2014/main" id="{080692E1-6063-F7DD-EC0B-E2F58C7DB52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3382" y="2615605"/>
            <a:ext cx="1744946" cy="1121579"/>
          </a:xfrm>
          <a:prstGeom prst="rect">
            <a:avLst/>
          </a:prstGeom>
        </p:spPr>
      </p:pic>
      <p:grpSp>
        <p:nvGrpSpPr>
          <p:cNvPr id="21" name="Группа 20">
            <a:extLst>
              <a:ext uri="{FF2B5EF4-FFF2-40B4-BE49-F238E27FC236}">
                <a16:creationId xmlns:a16="http://schemas.microsoft.com/office/drawing/2014/main" id="{21CE5BC6-6BCC-35A6-7D6B-A70B864AAF9E}"/>
              </a:ext>
            </a:extLst>
          </p:cNvPr>
          <p:cNvGrpSpPr/>
          <p:nvPr/>
        </p:nvGrpSpPr>
        <p:grpSpPr>
          <a:xfrm>
            <a:off x="3287098" y="2118048"/>
            <a:ext cx="2172497" cy="2016340"/>
            <a:chOff x="3877020" y="1386959"/>
            <a:chExt cx="4091531" cy="3561976"/>
          </a:xfrm>
          <a:noFill/>
        </p:grpSpPr>
        <p:sp>
          <p:nvSpPr>
            <p:cNvPr id="22" name="Овал 21">
              <a:extLst>
                <a:ext uri="{FF2B5EF4-FFF2-40B4-BE49-F238E27FC236}">
                  <a16:creationId xmlns:a16="http://schemas.microsoft.com/office/drawing/2014/main" id="{531231C1-A326-BF1F-3CB6-C863D0672372}"/>
                </a:ext>
              </a:extLst>
            </p:cNvPr>
            <p:cNvSpPr/>
            <p:nvPr/>
          </p:nvSpPr>
          <p:spPr>
            <a:xfrm>
              <a:off x="3960491" y="1386959"/>
              <a:ext cx="3854823" cy="3561976"/>
            </a:xfrm>
            <a:prstGeom prst="ellipse">
              <a:avLst/>
            </a:prstGeom>
            <a:solidFill>
              <a:schemeClr val="bg1"/>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pPr>
              <a:endParaRPr lang="ru-RU" sz="1350">
                <a:solidFill>
                  <a:prstClr val="black"/>
                </a:solidFill>
                <a:latin typeface="Aptos" panose="02110004020202020204"/>
              </a:endParaRPr>
            </a:p>
          </p:txBody>
        </p:sp>
        <p:sp>
          <p:nvSpPr>
            <p:cNvPr id="23" name="TextBox 22">
              <a:extLst>
                <a:ext uri="{FF2B5EF4-FFF2-40B4-BE49-F238E27FC236}">
                  <a16:creationId xmlns:a16="http://schemas.microsoft.com/office/drawing/2014/main" id="{B1F2847C-E867-0C2C-CEA4-61566680A74A}"/>
                </a:ext>
              </a:extLst>
            </p:cNvPr>
            <p:cNvSpPr txBox="1"/>
            <p:nvPr/>
          </p:nvSpPr>
          <p:spPr>
            <a:xfrm>
              <a:off x="3877020" y="1948762"/>
              <a:ext cx="4091531" cy="2266340"/>
            </a:xfrm>
            <a:prstGeom prst="rect">
              <a:avLst/>
            </a:prstGeom>
            <a:grpFill/>
          </p:spPr>
          <p:txBody>
            <a:bodyPr wrap="square" rtlCol="0">
              <a:spAutoFit/>
            </a:bodyPr>
            <a:lstStyle/>
            <a:p>
              <a:pPr algn="ctr" defTabSz="685800" eaLnBrk="1" fontAlgn="auto" hangingPunct="1">
                <a:lnSpc>
                  <a:spcPct val="200000"/>
                </a:lnSpc>
                <a:spcBef>
                  <a:spcPts val="0"/>
                </a:spcBef>
                <a:spcAft>
                  <a:spcPts val="0"/>
                </a:spcAft>
              </a:pPr>
              <a:r>
                <a:rPr lang="ru-RU" sz="1350" dirty="0">
                  <a:solidFill>
                    <a:prstClr val="black"/>
                  </a:solidFill>
                  <a:latin typeface="Aptos" panose="02110004020202020204"/>
                </a:rPr>
                <a:t>ТЕОРИЯ ДИФФЕРЕНЦИАЛЬНЫХ УРАВНЕНИЙ</a:t>
              </a:r>
            </a:p>
          </p:txBody>
        </p:sp>
      </p:grpSp>
      <p:sp>
        <p:nvSpPr>
          <p:cNvPr id="24" name="TextBox 23">
            <a:extLst>
              <a:ext uri="{FF2B5EF4-FFF2-40B4-BE49-F238E27FC236}">
                <a16:creationId xmlns:a16="http://schemas.microsoft.com/office/drawing/2014/main" id="{A0D30223-FE97-B42A-C191-58374F29C551}"/>
              </a:ext>
            </a:extLst>
          </p:cNvPr>
          <p:cNvSpPr txBox="1"/>
          <p:nvPr/>
        </p:nvSpPr>
        <p:spPr>
          <a:xfrm rot="3421117">
            <a:off x="4880775" y="4099144"/>
            <a:ext cx="1061509" cy="219291"/>
          </a:xfrm>
          <a:prstGeom prst="rect">
            <a:avLst/>
          </a:prstGeom>
          <a:noFill/>
        </p:spPr>
        <p:txBody>
          <a:bodyPr wrap="none" rtlCol="0">
            <a:spAutoFit/>
          </a:bodyPr>
          <a:lstStyle/>
          <a:p>
            <a:pPr defTabSz="685800" eaLnBrk="1" fontAlgn="auto" hangingPunct="1">
              <a:spcBef>
                <a:spcPts val="0"/>
              </a:spcBef>
              <a:spcAft>
                <a:spcPts val="0"/>
              </a:spcAft>
            </a:pPr>
            <a:r>
              <a:rPr lang="ru-RU" sz="825" dirty="0">
                <a:solidFill>
                  <a:prstClr val="black"/>
                </a:solidFill>
                <a:latin typeface="Aptos" panose="02110004020202020204"/>
              </a:rPr>
              <a:t>первые интегралы</a:t>
            </a:r>
          </a:p>
        </p:txBody>
      </p:sp>
      <p:sp>
        <p:nvSpPr>
          <p:cNvPr id="25" name="TextBox 24">
            <a:extLst>
              <a:ext uri="{FF2B5EF4-FFF2-40B4-BE49-F238E27FC236}">
                <a16:creationId xmlns:a16="http://schemas.microsoft.com/office/drawing/2014/main" id="{ED2AA13F-21E7-A07D-CB78-16331FA30DD2}"/>
              </a:ext>
            </a:extLst>
          </p:cNvPr>
          <p:cNvSpPr txBox="1"/>
          <p:nvPr/>
        </p:nvSpPr>
        <p:spPr>
          <a:xfrm>
            <a:off x="5333485" y="2857833"/>
            <a:ext cx="1594843" cy="219291"/>
          </a:xfrm>
          <a:prstGeom prst="rect">
            <a:avLst/>
          </a:prstGeom>
          <a:noFill/>
        </p:spPr>
        <p:txBody>
          <a:bodyPr wrap="square" rtlCol="0">
            <a:spAutoFit/>
          </a:bodyPr>
          <a:lstStyle/>
          <a:p>
            <a:pPr defTabSz="685800" eaLnBrk="1" fontAlgn="auto" hangingPunct="1">
              <a:spcBef>
                <a:spcPts val="0"/>
              </a:spcBef>
              <a:spcAft>
                <a:spcPts val="0"/>
              </a:spcAft>
            </a:pPr>
            <a:r>
              <a:rPr lang="ru-RU" sz="825" dirty="0">
                <a:solidFill>
                  <a:prstClr val="black"/>
                </a:solidFill>
                <a:latin typeface="Aptos" panose="02110004020202020204"/>
              </a:rPr>
              <a:t>вариационное исчисление</a:t>
            </a:r>
          </a:p>
        </p:txBody>
      </p:sp>
      <p:grpSp>
        <p:nvGrpSpPr>
          <p:cNvPr id="26" name="Группа 25">
            <a:extLst>
              <a:ext uri="{FF2B5EF4-FFF2-40B4-BE49-F238E27FC236}">
                <a16:creationId xmlns:a16="http://schemas.microsoft.com/office/drawing/2014/main" id="{94E5857B-12DE-E55F-74FA-09A1AD19C039}"/>
              </a:ext>
            </a:extLst>
          </p:cNvPr>
          <p:cNvGrpSpPr/>
          <p:nvPr/>
        </p:nvGrpSpPr>
        <p:grpSpPr>
          <a:xfrm>
            <a:off x="322844" y="4882771"/>
            <a:ext cx="4102955" cy="1164472"/>
            <a:chOff x="359342" y="4596121"/>
            <a:chExt cx="5470607" cy="1552629"/>
          </a:xfrm>
        </p:grpSpPr>
        <p:sp>
          <p:nvSpPr>
            <p:cNvPr id="27" name="Прямоугольник 26">
              <a:extLst>
                <a:ext uri="{FF2B5EF4-FFF2-40B4-BE49-F238E27FC236}">
                  <a16:creationId xmlns:a16="http://schemas.microsoft.com/office/drawing/2014/main" id="{6314554E-64DA-7AC0-472A-A2F5256B598C}"/>
                </a:ext>
              </a:extLst>
            </p:cNvPr>
            <p:cNvSpPr/>
            <p:nvPr/>
          </p:nvSpPr>
          <p:spPr>
            <a:xfrm>
              <a:off x="359342" y="4596121"/>
              <a:ext cx="5368776" cy="1552629"/>
            </a:xfrm>
            <a:prstGeom prst="rect">
              <a:avLst/>
            </a:prstGeom>
            <a:solidFill>
              <a:schemeClr val="bg1"/>
            </a:solid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pPr>
              <a:endParaRPr lang="ru-RU" sz="1350" dirty="0">
                <a:solidFill>
                  <a:prstClr val="black"/>
                </a:solidFill>
                <a:latin typeface="Aptos" panose="02110004020202020204"/>
              </a:endParaRPr>
            </a:p>
          </p:txBody>
        </p:sp>
        <p:pic>
          <p:nvPicPr>
            <p:cNvPr id="28" name="Рисунок 27" descr="Изображение выглядит как текст, снимок экрана, Шрифт, линия">
              <a:extLst>
                <a:ext uri="{FF2B5EF4-FFF2-40B4-BE49-F238E27FC236}">
                  <a16:creationId xmlns:a16="http://schemas.microsoft.com/office/drawing/2014/main" id="{2C2F6BD6-6FBB-1C60-9CBF-3DCEDE73B23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4273" y="4870170"/>
              <a:ext cx="4517722" cy="1157296"/>
            </a:xfrm>
            <a:prstGeom prst="rect">
              <a:avLst/>
            </a:prstGeom>
          </p:spPr>
        </p:pic>
        <p:sp>
          <p:nvSpPr>
            <p:cNvPr id="29" name="TextBox 28">
              <a:extLst>
                <a:ext uri="{FF2B5EF4-FFF2-40B4-BE49-F238E27FC236}">
                  <a16:creationId xmlns:a16="http://schemas.microsoft.com/office/drawing/2014/main" id="{9CBBFC19-99B8-B11C-898C-121026F3A415}"/>
                </a:ext>
              </a:extLst>
            </p:cNvPr>
            <p:cNvSpPr txBox="1"/>
            <p:nvPr/>
          </p:nvSpPr>
          <p:spPr>
            <a:xfrm>
              <a:off x="394273" y="4596121"/>
              <a:ext cx="5435676" cy="400109"/>
            </a:xfrm>
            <a:prstGeom prst="rect">
              <a:avLst/>
            </a:prstGeom>
            <a:noFill/>
          </p:spPr>
          <p:txBody>
            <a:bodyPr wrap="none" rtlCol="0">
              <a:spAutoFit/>
            </a:bodyPr>
            <a:lstStyle/>
            <a:p>
              <a:pPr defTabSz="685800" eaLnBrk="1" fontAlgn="auto" hangingPunct="1">
                <a:spcBef>
                  <a:spcPts val="0"/>
                </a:spcBef>
                <a:spcAft>
                  <a:spcPts val="0"/>
                </a:spcAft>
              </a:pPr>
              <a:r>
                <a:rPr lang="ru-RU" sz="1350" b="1" dirty="0">
                  <a:solidFill>
                    <a:prstClr val="black"/>
                  </a:solidFill>
                  <a:latin typeface="Aptos" panose="02110004020202020204"/>
                </a:rPr>
                <a:t>Преобразование частоты лазерного излучения</a:t>
              </a:r>
            </a:p>
          </p:txBody>
        </p:sp>
      </p:grpSp>
      <p:grpSp>
        <p:nvGrpSpPr>
          <p:cNvPr id="30" name="Группа 29">
            <a:extLst>
              <a:ext uri="{FF2B5EF4-FFF2-40B4-BE49-F238E27FC236}">
                <a16:creationId xmlns:a16="http://schemas.microsoft.com/office/drawing/2014/main" id="{9B733E27-CA55-1E20-1964-FFFD49B3D780}"/>
              </a:ext>
            </a:extLst>
          </p:cNvPr>
          <p:cNvGrpSpPr/>
          <p:nvPr/>
        </p:nvGrpSpPr>
        <p:grpSpPr>
          <a:xfrm>
            <a:off x="6722919" y="2129054"/>
            <a:ext cx="2253011" cy="1908569"/>
            <a:chOff x="9092736" y="1307637"/>
            <a:chExt cx="3004014" cy="2544759"/>
          </a:xfrm>
        </p:grpSpPr>
        <p:sp>
          <p:nvSpPr>
            <p:cNvPr id="31" name="Прямоугольник 30">
              <a:extLst>
                <a:ext uri="{FF2B5EF4-FFF2-40B4-BE49-F238E27FC236}">
                  <a16:creationId xmlns:a16="http://schemas.microsoft.com/office/drawing/2014/main" id="{3536DB5B-9EBE-2DA2-3C48-5539A031CFEC}"/>
                </a:ext>
              </a:extLst>
            </p:cNvPr>
            <p:cNvSpPr/>
            <p:nvPr/>
          </p:nvSpPr>
          <p:spPr>
            <a:xfrm>
              <a:off x="9092736" y="1307637"/>
              <a:ext cx="3004014" cy="2544759"/>
            </a:xfrm>
            <a:prstGeom prst="rect">
              <a:avLst/>
            </a:prstGeom>
            <a:solidFill>
              <a:schemeClr val="bg1"/>
            </a:solid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pPr>
              <a:endParaRPr lang="ru-RU" sz="1350">
                <a:solidFill>
                  <a:prstClr val="black"/>
                </a:solidFill>
                <a:latin typeface="Aptos" panose="02110004020202020204"/>
              </a:endParaRPr>
            </a:p>
          </p:txBody>
        </p:sp>
        <p:pic>
          <p:nvPicPr>
            <p:cNvPr id="32" name="Рисунок 31" descr="Изображение выглядит как Красочность, фиолетовый, свет, лампа">
              <a:extLst>
                <a:ext uri="{FF2B5EF4-FFF2-40B4-BE49-F238E27FC236}">
                  <a16:creationId xmlns:a16="http://schemas.microsoft.com/office/drawing/2014/main" id="{D650D699-D58F-C2A9-A6F7-B25669CA7FD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60272" y="1583281"/>
              <a:ext cx="2657829" cy="2160000"/>
            </a:xfrm>
            <a:prstGeom prst="rect">
              <a:avLst/>
            </a:prstGeom>
          </p:spPr>
        </p:pic>
        <p:sp>
          <p:nvSpPr>
            <p:cNvPr id="33" name="TextBox 32">
              <a:extLst>
                <a:ext uri="{FF2B5EF4-FFF2-40B4-BE49-F238E27FC236}">
                  <a16:creationId xmlns:a16="http://schemas.microsoft.com/office/drawing/2014/main" id="{3182E95E-D1A5-8F83-1AB7-7E2DA2481907}"/>
                </a:ext>
              </a:extLst>
            </p:cNvPr>
            <p:cNvSpPr txBox="1"/>
            <p:nvPr/>
          </p:nvSpPr>
          <p:spPr>
            <a:xfrm>
              <a:off x="9716387" y="1307637"/>
              <a:ext cx="1346950" cy="400109"/>
            </a:xfrm>
            <a:prstGeom prst="rect">
              <a:avLst/>
            </a:prstGeom>
            <a:noFill/>
          </p:spPr>
          <p:txBody>
            <a:bodyPr wrap="none" rtlCol="0">
              <a:spAutoFit/>
            </a:bodyPr>
            <a:lstStyle/>
            <a:p>
              <a:pPr defTabSz="685800" eaLnBrk="1" fontAlgn="auto" hangingPunct="1">
                <a:spcBef>
                  <a:spcPts val="0"/>
                </a:spcBef>
                <a:spcAft>
                  <a:spcPts val="0"/>
                </a:spcAft>
              </a:pPr>
              <a:r>
                <a:rPr lang="ru-RU" sz="1350" b="1" dirty="0">
                  <a:solidFill>
                    <a:prstClr val="black"/>
                  </a:solidFill>
                  <a:latin typeface="Aptos" panose="02110004020202020204"/>
                </a:rPr>
                <a:t>Солитоны</a:t>
              </a:r>
            </a:p>
          </p:txBody>
        </p:sp>
      </p:grpSp>
      <p:grpSp>
        <p:nvGrpSpPr>
          <p:cNvPr id="34" name="Группа 33">
            <a:extLst>
              <a:ext uri="{FF2B5EF4-FFF2-40B4-BE49-F238E27FC236}">
                <a16:creationId xmlns:a16="http://schemas.microsoft.com/office/drawing/2014/main" id="{30717991-171A-ADBD-BB2F-760539EA5464}"/>
              </a:ext>
            </a:extLst>
          </p:cNvPr>
          <p:cNvGrpSpPr/>
          <p:nvPr/>
        </p:nvGrpSpPr>
        <p:grpSpPr>
          <a:xfrm>
            <a:off x="377197" y="2419388"/>
            <a:ext cx="2081213" cy="1488695"/>
            <a:chOff x="679450" y="1786973"/>
            <a:chExt cx="2774950" cy="1984927"/>
          </a:xfrm>
        </p:grpSpPr>
        <p:sp>
          <p:nvSpPr>
            <p:cNvPr id="35" name="Прямоугольник 34">
              <a:extLst>
                <a:ext uri="{FF2B5EF4-FFF2-40B4-BE49-F238E27FC236}">
                  <a16:creationId xmlns:a16="http://schemas.microsoft.com/office/drawing/2014/main" id="{C1BE20A1-F54D-AB8D-D376-A4D0AE46B478}"/>
                </a:ext>
              </a:extLst>
            </p:cNvPr>
            <p:cNvSpPr/>
            <p:nvPr/>
          </p:nvSpPr>
          <p:spPr>
            <a:xfrm>
              <a:off x="679450" y="1786973"/>
              <a:ext cx="2774950" cy="1984927"/>
            </a:xfrm>
            <a:prstGeom prst="rect">
              <a:avLst/>
            </a:prstGeom>
            <a:solidFill>
              <a:schemeClr val="bg1"/>
            </a:solid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pPr>
              <a:endParaRPr lang="ru-RU" sz="1350">
                <a:solidFill>
                  <a:prstClr val="black"/>
                </a:solidFill>
                <a:latin typeface="Aptos" panose="02110004020202020204"/>
              </a:endParaRPr>
            </a:p>
          </p:txBody>
        </p:sp>
        <p:grpSp>
          <p:nvGrpSpPr>
            <p:cNvPr id="36" name="Группа 35">
              <a:extLst>
                <a:ext uri="{FF2B5EF4-FFF2-40B4-BE49-F238E27FC236}">
                  <a16:creationId xmlns:a16="http://schemas.microsoft.com/office/drawing/2014/main" id="{22FDF29E-F382-727A-B6B9-2FBC76ABCD98}"/>
                </a:ext>
              </a:extLst>
            </p:cNvPr>
            <p:cNvGrpSpPr/>
            <p:nvPr/>
          </p:nvGrpSpPr>
          <p:grpSpPr>
            <a:xfrm>
              <a:off x="841327" y="1914014"/>
              <a:ext cx="2584468" cy="1657854"/>
              <a:chOff x="303595" y="1726489"/>
              <a:chExt cx="4316981" cy="1657854"/>
            </a:xfrm>
          </p:grpSpPr>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0758525F-1B55-196D-5226-F49FA3544A70}"/>
                      </a:ext>
                    </a:extLst>
                  </p:cNvPr>
                  <p:cNvSpPr txBox="1"/>
                  <p:nvPr/>
                </p:nvSpPr>
                <p:spPr bwMode="auto">
                  <a:xfrm>
                    <a:off x="394968" y="2288180"/>
                    <a:ext cx="3633175" cy="552032"/>
                  </a:xfrm>
                  <a:prstGeom prst="rect">
                    <a:avLst/>
                  </a:prstGeom>
                  <a:noFill/>
                  <a:ln>
                    <a:noFill/>
                  </a:ln>
                </p:spPr>
                <p:txBody>
                  <a:bodyPr wrap="square" lIns="0" tIns="0" rIns="0" bIns="0" rtlCol="0">
                    <a:spAutoFit/>
                  </a:bodyPr>
                  <a:lstStyle/>
                  <a:p>
                    <a:pPr algn="just" defTabSz="685800" eaLnBrk="1" fontAlgn="auto" hangingPunct="1">
                      <a:spcBef>
                        <a:spcPts val="675"/>
                      </a:spcBef>
                      <a:spcAft>
                        <a:spcPts val="675"/>
                      </a:spcAft>
                    </a:pPr>
                    <a14:m>
                      <m:oMathPara xmlns:m="http://schemas.openxmlformats.org/officeDocument/2006/math">
                        <m:oMathParaPr>
                          <m:jc m:val="left"/>
                        </m:oMathParaPr>
                        <m:oMath xmlns:m="http://schemas.openxmlformats.org/officeDocument/2006/math">
                          <m:f>
                            <m:fPr>
                              <m:ctrlPr>
                                <a:rPr lang="ru-RU" sz="1050" i="1">
                                  <a:solidFill>
                                    <a:prstClr val="black"/>
                                  </a:solidFill>
                                  <a:latin typeface="Cambria Math" panose="02040503050406030204" pitchFamily="18" charset="0"/>
                                  <a:ea typeface="Cambria" panose="02040503050406030204" pitchFamily="18" charset="0"/>
                                  <a:cs typeface="Times New Roman" panose="02020603050405020304" pitchFamily="18" charset="0"/>
                                </a:rPr>
                              </m:ctrlPr>
                            </m:fPr>
                            <m:num>
                              <m:r>
                                <a:rPr lang="en-US" sz="1050">
                                  <a:solidFill>
                                    <a:prstClr val="black"/>
                                  </a:solidFill>
                                  <a:latin typeface="Cambria Math" panose="02040503050406030204" pitchFamily="18" charset="0"/>
                                  <a:ea typeface="Cambria" panose="02040503050406030204" pitchFamily="18" charset="0"/>
                                  <a:cs typeface="Times New Roman" panose="02020603050405020304" pitchFamily="18" charset="0"/>
                                </a:rPr>
                                <m:t>𝜕</m:t>
                              </m:r>
                              <m:r>
                                <a:rPr lang="en-US" sz="1050" i="1">
                                  <a:solidFill>
                                    <a:prstClr val="black"/>
                                  </a:solidFill>
                                  <a:latin typeface="Cambria Math" panose="02040503050406030204" pitchFamily="18" charset="0"/>
                                  <a:ea typeface="Cambria" panose="02040503050406030204" pitchFamily="18" charset="0"/>
                                  <a:cs typeface="Times New Roman" panose="02020603050405020304" pitchFamily="18" charset="0"/>
                                </a:rPr>
                                <m:t>𝐴</m:t>
                              </m:r>
                            </m:num>
                            <m:den>
                              <m:r>
                                <a:rPr lang="en-US" sz="1050">
                                  <a:solidFill>
                                    <a:prstClr val="black"/>
                                  </a:solidFill>
                                  <a:latin typeface="Cambria Math" panose="02040503050406030204" pitchFamily="18" charset="0"/>
                                  <a:ea typeface="Cambria" panose="02040503050406030204" pitchFamily="18" charset="0"/>
                                  <a:cs typeface="Times New Roman" panose="02020603050405020304" pitchFamily="18" charset="0"/>
                                </a:rPr>
                                <m:t>𝜕</m:t>
                              </m:r>
                              <m:r>
                                <a:rPr lang="en-US" sz="1050" i="1">
                                  <a:solidFill>
                                    <a:prstClr val="black"/>
                                  </a:solidFill>
                                  <a:latin typeface="Cambria Math" panose="02040503050406030204" pitchFamily="18" charset="0"/>
                                  <a:ea typeface="Cambria" panose="02040503050406030204" pitchFamily="18" charset="0"/>
                                  <a:cs typeface="Times New Roman" panose="02020603050405020304" pitchFamily="18" charset="0"/>
                                </a:rPr>
                                <m:t>𝑧</m:t>
                              </m:r>
                            </m:den>
                          </m:f>
                          <m:r>
                            <a:rPr lang="en-US" sz="1050">
                              <a:solidFill>
                                <a:prstClr val="black"/>
                              </a:solidFill>
                              <a:latin typeface="Cambria Math" panose="02040503050406030204" pitchFamily="18" charset="0"/>
                              <a:ea typeface="Cambria" panose="02040503050406030204" pitchFamily="18" charset="0"/>
                              <a:cs typeface="Times New Roman" panose="02020603050405020304" pitchFamily="18" charset="0"/>
                            </a:rPr>
                            <m:t>+</m:t>
                          </m:r>
                          <m:r>
                            <a:rPr lang="en-US" sz="1050" i="1">
                              <a:solidFill>
                                <a:prstClr val="black"/>
                              </a:solidFill>
                              <a:latin typeface="Cambria Math" panose="02040503050406030204" pitchFamily="18" charset="0"/>
                              <a:ea typeface="Cambria" panose="02040503050406030204" pitchFamily="18" charset="0"/>
                              <a:cs typeface="Times New Roman" panose="02020603050405020304" pitchFamily="18" charset="0"/>
                            </a:rPr>
                            <m:t>𝑖𝐷</m:t>
                          </m:r>
                          <m:f>
                            <m:fPr>
                              <m:ctrlPr>
                                <a:rPr lang="ru-RU" sz="1050" i="1">
                                  <a:solidFill>
                                    <a:prstClr val="black"/>
                                  </a:solidFill>
                                  <a:latin typeface="Cambria Math" panose="02040503050406030204" pitchFamily="18" charset="0"/>
                                  <a:ea typeface="Cambria" panose="02040503050406030204" pitchFamily="18" charset="0"/>
                                  <a:cs typeface="Times New Roman" panose="02020603050405020304" pitchFamily="18" charset="0"/>
                                </a:rPr>
                              </m:ctrlPr>
                            </m:fPr>
                            <m:num>
                              <m:sSup>
                                <m:sSupPr>
                                  <m:ctrlPr>
                                    <a:rPr lang="ru-RU" sz="1050" i="1">
                                      <a:solidFill>
                                        <a:prstClr val="black"/>
                                      </a:solidFill>
                                      <a:latin typeface="Cambria Math" panose="02040503050406030204" pitchFamily="18" charset="0"/>
                                      <a:ea typeface="Cambria" panose="02040503050406030204" pitchFamily="18" charset="0"/>
                                      <a:cs typeface="Times New Roman" panose="02020603050405020304" pitchFamily="18" charset="0"/>
                                    </a:rPr>
                                  </m:ctrlPr>
                                </m:sSupPr>
                                <m:e>
                                  <m:r>
                                    <a:rPr lang="en-US" sz="1050">
                                      <a:solidFill>
                                        <a:prstClr val="black"/>
                                      </a:solidFill>
                                      <a:latin typeface="Cambria Math" panose="02040503050406030204" pitchFamily="18" charset="0"/>
                                      <a:ea typeface="Cambria" panose="02040503050406030204" pitchFamily="18" charset="0"/>
                                      <a:cs typeface="Times New Roman" panose="02020603050405020304" pitchFamily="18" charset="0"/>
                                    </a:rPr>
                                    <m:t>𝜕</m:t>
                                  </m:r>
                                </m:e>
                                <m:sup>
                                  <m:r>
                                    <a:rPr lang="en-US" sz="1050" i="1">
                                      <a:solidFill>
                                        <a:prstClr val="black"/>
                                      </a:solidFill>
                                      <a:latin typeface="Cambria Math" panose="02040503050406030204" pitchFamily="18" charset="0"/>
                                      <a:ea typeface="Cambria" panose="02040503050406030204" pitchFamily="18" charset="0"/>
                                      <a:cs typeface="Times New Roman" panose="02020603050405020304" pitchFamily="18" charset="0"/>
                                    </a:rPr>
                                    <m:t>2</m:t>
                                  </m:r>
                                </m:sup>
                              </m:sSup>
                              <m:r>
                                <a:rPr lang="en-US" sz="1050" i="1">
                                  <a:solidFill>
                                    <a:prstClr val="black"/>
                                  </a:solidFill>
                                  <a:latin typeface="Cambria Math" panose="02040503050406030204" pitchFamily="18" charset="0"/>
                                  <a:ea typeface="Cambria" panose="02040503050406030204" pitchFamily="18" charset="0"/>
                                  <a:cs typeface="Times New Roman" panose="02020603050405020304" pitchFamily="18" charset="0"/>
                                </a:rPr>
                                <m:t>𝐴</m:t>
                              </m:r>
                            </m:num>
                            <m:den>
                              <m:r>
                                <a:rPr lang="en-US" sz="1050">
                                  <a:solidFill>
                                    <a:prstClr val="black"/>
                                  </a:solidFill>
                                  <a:latin typeface="Cambria Math" panose="02040503050406030204" pitchFamily="18" charset="0"/>
                                  <a:ea typeface="Cambria" panose="02040503050406030204" pitchFamily="18" charset="0"/>
                                  <a:cs typeface="Times New Roman" panose="02020603050405020304" pitchFamily="18" charset="0"/>
                                </a:rPr>
                                <m:t>𝜕</m:t>
                              </m:r>
                              <m:sSup>
                                <m:sSupPr>
                                  <m:ctrlPr>
                                    <a:rPr lang="ru-RU" sz="1050" i="1">
                                      <a:solidFill>
                                        <a:prstClr val="black"/>
                                      </a:solidFill>
                                      <a:latin typeface="Cambria Math" panose="02040503050406030204" pitchFamily="18" charset="0"/>
                                      <a:ea typeface="Cambria" panose="02040503050406030204" pitchFamily="18" charset="0"/>
                                      <a:cs typeface="Times New Roman" panose="02020603050405020304" pitchFamily="18" charset="0"/>
                                    </a:rPr>
                                  </m:ctrlPr>
                                </m:sSupPr>
                                <m:e>
                                  <m:r>
                                    <a:rPr lang="en-US" sz="1050" i="1">
                                      <a:solidFill>
                                        <a:prstClr val="black"/>
                                      </a:solidFill>
                                      <a:latin typeface="Cambria Math" panose="02040503050406030204" pitchFamily="18" charset="0"/>
                                      <a:ea typeface="Cambria" panose="02040503050406030204" pitchFamily="18" charset="0"/>
                                      <a:cs typeface="Times New Roman" panose="02020603050405020304" pitchFamily="18" charset="0"/>
                                    </a:rPr>
                                    <m:t>𝑡</m:t>
                                  </m:r>
                                </m:e>
                                <m:sup>
                                  <m:r>
                                    <a:rPr lang="en-US" sz="1050" i="1">
                                      <a:solidFill>
                                        <a:prstClr val="black"/>
                                      </a:solidFill>
                                      <a:latin typeface="Cambria Math" panose="02040503050406030204" pitchFamily="18" charset="0"/>
                                      <a:ea typeface="Cambria" panose="02040503050406030204" pitchFamily="18" charset="0"/>
                                      <a:cs typeface="Times New Roman" panose="02020603050405020304" pitchFamily="18" charset="0"/>
                                    </a:rPr>
                                    <m:t>2</m:t>
                                  </m:r>
                                </m:sup>
                              </m:sSup>
                            </m:den>
                          </m:f>
                          <m:r>
                            <a:rPr lang="en-US" sz="1050">
                              <a:solidFill>
                                <a:prstClr val="black"/>
                              </a:solidFill>
                              <a:latin typeface="Cambria Math" panose="02040503050406030204" pitchFamily="18" charset="0"/>
                              <a:ea typeface="Cambria" panose="02040503050406030204" pitchFamily="18" charset="0"/>
                              <a:cs typeface="Times New Roman" panose="02020603050405020304" pitchFamily="18" charset="0"/>
                            </a:rPr>
                            <m:t>+</m:t>
                          </m:r>
                          <m:r>
                            <a:rPr lang="en-US" sz="1050" i="1">
                              <a:solidFill>
                                <a:prstClr val="black"/>
                              </a:solidFill>
                              <a:latin typeface="Cambria Math" panose="02040503050406030204" pitchFamily="18" charset="0"/>
                              <a:ea typeface="Cambria" panose="02040503050406030204" pitchFamily="18" charset="0"/>
                              <a:cs typeface="Times New Roman" panose="02020603050405020304" pitchFamily="18" charset="0"/>
                            </a:rPr>
                            <m:t>𝑖</m:t>
                          </m:r>
                          <m:r>
                            <a:rPr lang="en-US" sz="1050" i="1">
                              <a:solidFill>
                                <a:prstClr val="black"/>
                              </a:solidFill>
                              <a:latin typeface="Cambria Math" panose="02040503050406030204" pitchFamily="18" charset="0"/>
                              <a:ea typeface="Cambria" panose="02040503050406030204" pitchFamily="18" charset="0"/>
                              <a:cs typeface="Times New Roman" panose="02020603050405020304" pitchFamily="18" charset="0"/>
                            </a:rPr>
                            <m:t>𝛼</m:t>
                          </m:r>
                          <m:sSup>
                            <m:sSupPr>
                              <m:ctrlPr>
                                <a:rPr lang="en-US" sz="1050" i="1">
                                  <a:solidFill>
                                    <a:prstClr val="black"/>
                                  </a:solidFill>
                                  <a:latin typeface="Cambria Math" panose="02040503050406030204" pitchFamily="18" charset="0"/>
                                  <a:ea typeface="Cambria" panose="02040503050406030204" pitchFamily="18" charset="0"/>
                                  <a:cs typeface="Times New Roman" panose="02020603050405020304" pitchFamily="18" charset="0"/>
                                </a:rPr>
                              </m:ctrlPr>
                            </m:sSupPr>
                            <m:e>
                              <m:d>
                                <m:dPr>
                                  <m:begChr m:val="|"/>
                                  <m:endChr m:val="|"/>
                                  <m:ctrlPr>
                                    <a:rPr lang="en-US" sz="1050" i="1">
                                      <a:solidFill>
                                        <a:prstClr val="black"/>
                                      </a:solidFill>
                                      <a:latin typeface="Cambria Math" panose="02040503050406030204" pitchFamily="18" charset="0"/>
                                      <a:ea typeface="Cambria" panose="02040503050406030204" pitchFamily="18" charset="0"/>
                                      <a:cs typeface="Times New Roman" panose="02020603050405020304" pitchFamily="18" charset="0"/>
                                    </a:rPr>
                                  </m:ctrlPr>
                                </m:dPr>
                                <m:e>
                                  <m:r>
                                    <a:rPr lang="en-US" sz="1050" i="1">
                                      <a:solidFill>
                                        <a:prstClr val="black"/>
                                      </a:solidFill>
                                      <a:latin typeface="Cambria Math" panose="02040503050406030204" pitchFamily="18" charset="0"/>
                                      <a:ea typeface="Cambria" panose="02040503050406030204" pitchFamily="18" charset="0"/>
                                      <a:cs typeface="Times New Roman" panose="02020603050405020304" pitchFamily="18" charset="0"/>
                                    </a:rPr>
                                    <m:t>𝐴</m:t>
                                  </m:r>
                                </m:e>
                              </m:d>
                            </m:e>
                            <m:sup>
                              <m:r>
                                <a:rPr lang="en-US" sz="1050" i="1">
                                  <a:solidFill>
                                    <a:prstClr val="black"/>
                                  </a:solidFill>
                                  <a:latin typeface="Cambria Math" panose="02040503050406030204" pitchFamily="18" charset="0"/>
                                  <a:ea typeface="Cambria" panose="02040503050406030204" pitchFamily="18" charset="0"/>
                                  <a:cs typeface="Times New Roman" panose="02020603050405020304" pitchFamily="18" charset="0"/>
                                </a:rPr>
                                <m:t>2</m:t>
                              </m:r>
                            </m:sup>
                          </m:sSup>
                          <m:r>
                            <a:rPr lang="en-US" sz="1050" i="1">
                              <a:solidFill>
                                <a:prstClr val="black"/>
                              </a:solidFill>
                              <a:latin typeface="Cambria Math" panose="02040503050406030204" pitchFamily="18" charset="0"/>
                              <a:ea typeface="Cambria" panose="02040503050406030204" pitchFamily="18" charset="0"/>
                              <a:cs typeface="Times New Roman" panose="02020603050405020304" pitchFamily="18" charset="0"/>
                            </a:rPr>
                            <m:t>𝐴</m:t>
                          </m:r>
                          <m:r>
                            <a:rPr lang="en-US" sz="1050">
                              <a:solidFill>
                                <a:prstClr val="black"/>
                              </a:solidFill>
                              <a:latin typeface="Cambria Math" panose="02040503050406030204" pitchFamily="18" charset="0"/>
                              <a:ea typeface="Cambria" panose="02040503050406030204" pitchFamily="18" charset="0"/>
                              <a:cs typeface="Times New Roman" panose="02020603050405020304" pitchFamily="18" charset="0"/>
                            </a:rPr>
                            <m:t>=</m:t>
                          </m:r>
                          <m:r>
                            <a:rPr lang="en-US" sz="1050" i="1">
                              <a:solidFill>
                                <a:prstClr val="black"/>
                              </a:solidFill>
                              <a:latin typeface="Cambria Math" panose="02040503050406030204" pitchFamily="18" charset="0"/>
                              <a:ea typeface="Cambria" panose="02040503050406030204" pitchFamily="18" charset="0"/>
                              <a:cs typeface="Times New Roman" panose="02020603050405020304" pitchFamily="18" charset="0"/>
                            </a:rPr>
                            <m:t>0</m:t>
                          </m:r>
                        </m:oMath>
                      </m:oMathPara>
                    </a14:m>
                    <a:endParaRPr lang="en-US" sz="105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8" name="TextBox 7">
                    <a:extLst>
                      <a:ext uri="{FF2B5EF4-FFF2-40B4-BE49-F238E27FC236}">
                        <a16:creationId xmlns:a16="http://schemas.microsoft.com/office/drawing/2014/main" id="{6A8D1B88-419D-D647-A5DC-1DCE60440B07}"/>
                      </a:ext>
                    </a:extLst>
                  </p:cNvPr>
                  <p:cNvSpPr txBox="1">
                    <a:spLocks noRot="1" noChangeAspect="1" noMove="1" noResize="1" noEditPoints="1" noAdjustHandles="1" noChangeArrowheads="1" noChangeShapeType="1" noTextEdit="1"/>
                  </p:cNvSpPr>
                  <p:nvPr/>
                </p:nvSpPr>
                <p:spPr bwMode="auto">
                  <a:xfrm>
                    <a:off x="394968" y="2288180"/>
                    <a:ext cx="3633175" cy="552032"/>
                  </a:xfrm>
                  <a:prstGeom prst="rect">
                    <a:avLst/>
                  </a:prstGeom>
                  <a:blipFill>
                    <a:blip r:embed="rId14"/>
                    <a:stretch>
                      <a:fillRect/>
                    </a:stretch>
                  </a:blipFill>
                  <a:ln>
                    <a:noFill/>
                  </a:ln>
                </p:spPr>
                <p:txBody>
                  <a:bodyPr/>
                  <a:lstStyle/>
                  <a:p>
                    <a:r>
                      <a:rPr lang="ru-RU">
                        <a:noFill/>
                      </a:rPr>
                      <a:t> </a:t>
                    </a:r>
                  </a:p>
                </p:txBody>
              </p:sp>
            </mc:Fallback>
          </mc:AlternateContent>
          <p:sp>
            <p:nvSpPr>
              <p:cNvPr id="38" name="TextBox 37">
                <a:extLst>
                  <a:ext uri="{FF2B5EF4-FFF2-40B4-BE49-F238E27FC236}">
                    <a16:creationId xmlns:a16="http://schemas.microsoft.com/office/drawing/2014/main" id="{B8C9DB3C-33D9-C314-805F-1D9308126B28}"/>
                  </a:ext>
                </a:extLst>
              </p:cNvPr>
              <p:cNvSpPr txBox="1"/>
              <p:nvPr/>
            </p:nvSpPr>
            <p:spPr>
              <a:xfrm>
                <a:off x="303595" y="1726489"/>
                <a:ext cx="4009952" cy="553998"/>
              </a:xfrm>
              <a:prstGeom prst="rect">
                <a:avLst/>
              </a:prstGeom>
              <a:noFill/>
            </p:spPr>
            <p:txBody>
              <a:bodyPr wrap="none" rtlCol="0">
                <a:spAutoFit/>
              </a:bodyPr>
              <a:lstStyle/>
              <a:p>
                <a:pPr defTabSz="685800" eaLnBrk="1" fontAlgn="auto" hangingPunct="1">
                  <a:spcBef>
                    <a:spcPts val="0"/>
                  </a:spcBef>
                  <a:spcAft>
                    <a:spcPts val="0"/>
                  </a:spcAft>
                </a:pPr>
                <a:r>
                  <a:rPr lang="ru-RU" sz="1050" dirty="0">
                    <a:solidFill>
                      <a:prstClr val="black"/>
                    </a:solidFill>
                    <a:latin typeface="Aptos" panose="02110004020202020204"/>
                  </a:rPr>
                  <a:t>Описывается нелинейным</a:t>
                </a:r>
              </a:p>
              <a:p>
                <a:pPr algn="just" defTabSz="685800" eaLnBrk="1" fontAlgn="auto" hangingPunct="1">
                  <a:spcBef>
                    <a:spcPts val="0"/>
                  </a:spcBef>
                  <a:spcAft>
                    <a:spcPts val="0"/>
                  </a:spcAft>
                </a:pPr>
                <a:r>
                  <a:rPr lang="ru-RU" sz="1050" dirty="0">
                    <a:solidFill>
                      <a:prstClr val="black"/>
                    </a:solidFill>
                    <a:latin typeface="Aptos" panose="02110004020202020204"/>
                  </a:rPr>
                  <a:t>уравнением </a:t>
                </a:r>
                <a:r>
                  <a:rPr lang="ru-RU" sz="1050" b="1" dirty="0">
                    <a:solidFill>
                      <a:prstClr val="black"/>
                    </a:solidFill>
                    <a:latin typeface="Aptos" panose="02110004020202020204"/>
                  </a:rPr>
                  <a:t>Шрёдингера</a:t>
                </a:r>
                <a:r>
                  <a:rPr lang="ru-RU" sz="1050" dirty="0">
                    <a:solidFill>
                      <a:prstClr val="black"/>
                    </a:solidFill>
                    <a:latin typeface="Aptos" panose="02110004020202020204"/>
                  </a:rPr>
                  <a:t>:</a:t>
                </a:r>
              </a:p>
            </p:txBody>
          </p:sp>
          <p:sp>
            <p:nvSpPr>
              <p:cNvPr id="39" name="TextBox 38">
                <a:extLst>
                  <a:ext uri="{FF2B5EF4-FFF2-40B4-BE49-F238E27FC236}">
                    <a16:creationId xmlns:a16="http://schemas.microsoft.com/office/drawing/2014/main" id="{B5F030E7-1BEF-990F-D935-A1741DB7ADB7}"/>
                  </a:ext>
                </a:extLst>
              </p:cNvPr>
              <p:cNvSpPr txBox="1"/>
              <p:nvPr/>
            </p:nvSpPr>
            <p:spPr>
              <a:xfrm>
                <a:off x="303595" y="2830345"/>
                <a:ext cx="4316981" cy="553998"/>
              </a:xfrm>
              <a:prstGeom prst="rect">
                <a:avLst/>
              </a:prstGeom>
              <a:noFill/>
            </p:spPr>
            <p:txBody>
              <a:bodyPr wrap="none" rtlCol="0">
                <a:spAutoFit/>
              </a:bodyPr>
              <a:lstStyle/>
              <a:p>
                <a:pPr defTabSz="685800" eaLnBrk="1" fontAlgn="auto" hangingPunct="1">
                  <a:spcBef>
                    <a:spcPts val="0"/>
                  </a:spcBef>
                  <a:spcAft>
                    <a:spcPts val="0"/>
                  </a:spcAft>
                </a:pPr>
                <a:r>
                  <a:rPr lang="ru-RU" sz="1050" dirty="0">
                    <a:solidFill>
                      <a:prstClr val="black"/>
                    </a:solidFill>
                    <a:latin typeface="Aptos" panose="02110004020202020204"/>
                  </a:rPr>
                  <a:t>или системой нелинейных</a:t>
                </a:r>
              </a:p>
              <a:p>
                <a:pPr defTabSz="685800" eaLnBrk="1" fontAlgn="auto" hangingPunct="1">
                  <a:spcBef>
                    <a:spcPts val="0"/>
                  </a:spcBef>
                  <a:spcAft>
                    <a:spcPts val="0"/>
                  </a:spcAft>
                </a:pPr>
                <a:r>
                  <a:rPr lang="ru-RU" sz="1050" dirty="0">
                    <a:solidFill>
                      <a:prstClr val="black"/>
                    </a:solidFill>
                    <a:latin typeface="Aptos" panose="02110004020202020204"/>
                  </a:rPr>
                  <a:t>уравнений типа Шрёдингера</a:t>
                </a:r>
              </a:p>
            </p:txBody>
          </p:sp>
        </p:grpSp>
      </p:grpSp>
      <p:sp>
        <p:nvSpPr>
          <p:cNvPr id="40" name="TextBox 39">
            <a:extLst>
              <a:ext uri="{FF2B5EF4-FFF2-40B4-BE49-F238E27FC236}">
                <a16:creationId xmlns:a16="http://schemas.microsoft.com/office/drawing/2014/main" id="{C2E4BE50-EB42-084A-29FD-4CFA2F40F9DA}"/>
              </a:ext>
            </a:extLst>
          </p:cNvPr>
          <p:cNvSpPr txBox="1"/>
          <p:nvPr/>
        </p:nvSpPr>
        <p:spPr>
          <a:xfrm rot="19746034">
            <a:off x="4807201" y="4657230"/>
            <a:ext cx="1723549" cy="715581"/>
          </a:xfrm>
          <a:prstGeom prst="rect">
            <a:avLst/>
          </a:prstGeom>
          <a:solidFill>
            <a:schemeClr val="bg1"/>
          </a:solidFill>
          <a:ln w="19050">
            <a:solidFill>
              <a:schemeClr val="tx2"/>
            </a:solidFill>
          </a:ln>
        </p:spPr>
        <p:txBody>
          <a:bodyPr wrap="none" rtlCol="0">
            <a:spAutoFit/>
          </a:bodyPr>
          <a:lstStyle/>
          <a:p>
            <a:pPr defTabSz="685800" eaLnBrk="1" fontAlgn="auto" hangingPunct="1">
              <a:spcBef>
                <a:spcPts val="0"/>
              </a:spcBef>
              <a:spcAft>
                <a:spcPts val="0"/>
              </a:spcAft>
            </a:pPr>
            <a:r>
              <a:rPr lang="ru-RU" sz="1350" dirty="0">
                <a:solidFill>
                  <a:prstClr val="black"/>
                </a:solidFill>
                <a:latin typeface="Aptos" panose="02110004020202020204"/>
              </a:rPr>
              <a:t>Разностные схемы</a:t>
            </a:r>
          </a:p>
          <a:p>
            <a:pPr defTabSz="685800" eaLnBrk="1" fontAlgn="auto" hangingPunct="1">
              <a:spcBef>
                <a:spcPts val="0"/>
              </a:spcBef>
              <a:spcAft>
                <a:spcPts val="0"/>
              </a:spcAft>
            </a:pPr>
            <a:r>
              <a:rPr lang="ru-RU" sz="1350" dirty="0">
                <a:solidFill>
                  <a:prstClr val="black"/>
                </a:solidFill>
                <a:latin typeface="Aptos" panose="02110004020202020204"/>
              </a:rPr>
              <a:t>для компьютерного</a:t>
            </a:r>
          </a:p>
          <a:p>
            <a:pPr defTabSz="685800" eaLnBrk="1" fontAlgn="auto" hangingPunct="1">
              <a:spcBef>
                <a:spcPts val="0"/>
              </a:spcBef>
              <a:spcAft>
                <a:spcPts val="0"/>
              </a:spcAft>
            </a:pPr>
            <a:r>
              <a:rPr lang="ru-RU" sz="1350" dirty="0">
                <a:solidFill>
                  <a:prstClr val="black"/>
                </a:solidFill>
                <a:latin typeface="Aptos" panose="02110004020202020204"/>
              </a:rPr>
              <a:t>моделирования</a:t>
            </a:r>
          </a:p>
        </p:txBody>
      </p:sp>
      <p:sp>
        <p:nvSpPr>
          <p:cNvPr id="41" name="TextBox 40">
            <a:extLst>
              <a:ext uri="{FF2B5EF4-FFF2-40B4-BE49-F238E27FC236}">
                <a16:creationId xmlns:a16="http://schemas.microsoft.com/office/drawing/2014/main" id="{A0071BE6-8C94-6DF0-B1B3-245DF56D8CF0}"/>
              </a:ext>
            </a:extLst>
          </p:cNvPr>
          <p:cNvSpPr txBox="1"/>
          <p:nvPr/>
        </p:nvSpPr>
        <p:spPr>
          <a:xfrm rot="18969250">
            <a:off x="2149499" y="4025298"/>
            <a:ext cx="1594843" cy="473206"/>
          </a:xfrm>
          <a:prstGeom prst="rect">
            <a:avLst/>
          </a:prstGeom>
          <a:noFill/>
        </p:spPr>
        <p:txBody>
          <a:bodyPr wrap="square" rtlCol="0">
            <a:spAutoFit/>
          </a:bodyPr>
          <a:lstStyle/>
          <a:p>
            <a:pPr defTabSz="685800" eaLnBrk="1" fontAlgn="auto" hangingPunct="1">
              <a:spcBef>
                <a:spcPts val="0"/>
              </a:spcBef>
              <a:spcAft>
                <a:spcPts val="0"/>
              </a:spcAft>
            </a:pPr>
            <a:r>
              <a:rPr lang="ru-RU" sz="825" dirty="0">
                <a:solidFill>
                  <a:prstClr val="black"/>
                </a:solidFill>
                <a:latin typeface="Aptos" panose="02110004020202020204"/>
              </a:rPr>
              <a:t>Разложение по малому параметру;</a:t>
            </a:r>
            <a:r>
              <a:rPr lang="en-US" sz="825" dirty="0">
                <a:solidFill>
                  <a:prstClr val="black"/>
                </a:solidFill>
                <a:latin typeface="Aptos" panose="02110004020202020204"/>
              </a:rPr>
              <a:t> </a:t>
            </a:r>
            <a:r>
              <a:rPr lang="ru-RU" sz="825" dirty="0">
                <a:solidFill>
                  <a:prstClr val="black"/>
                </a:solidFill>
                <a:latin typeface="Aptos" panose="02110004020202020204"/>
              </a:rPr>
              <a:t>первые интегралы</a:t>
            </a:r>
          </a:p>
        </p:txBody>
      </p:sp>
      <p:sp>
        <p:nvSpPr>
          <p:cNvPr id="42" name="TextBox 41">
            <a:extLst>
              <a:ext uri="{FF2B5EF4-FFF2-40B4-BE49-F238E27FC236}">
                <a16:creationId xmlns:a16="http://schemas.microsoft.com/office/drawing/2014/main" id="{A21EBEE2-29CE-74B7-E030-E0BF9667AD90}"/>
              </a:ext>
            </a:extLst>
          </p:cNvPr>
          <p:cNvSpPr txBox="1"/>
          <p:nvPr/>
        </p:nvSpPr>
        <p:spPr>
          <a:xfrm>
            <a:off x="7063106" y="4807134"/>
            <a:ext cx="1935466" cy="1338828"/>
          </a:xfrm>
          <a:prstGeom prst="rect">
            <a:avLst/>
          </a:prstGeom>
          <a:solidFill>
            <a:schemeClr val="bg1"/>
          </a:solidFill>
          <a:ln w="19050">
            <a:solidFill>
              <a:schemeClr val="accent1"/>
            </a:solidFill>
          </a:ln>
        </p:spPr>
        <p:txBody>
          <a:bodyPr wrap="none" rtlCol="0">
            <a:spAutoFit/>
          </a:bodyPr>
          <a:lstStyle/>
          <a:p>
            <a:pPr algn="ctr" defTabSz="685800" eaLnBrk="1" fontAlgn="auto" hangingPunct="1">
              <a:spcBef>
                <a:spcPts val="0"/>
              </a:spcBef>
              <a:spcAft>
                <a:spcPts val="0"/>
              </a:spcAft>
            </a:pPr>
            <a:r>
              <a:rPr lang="ru-RU" sz="1350" dirty="0">
                <a:solidFill>
                  <a:prstClr val="black"/>
                </a:solidFill>
                <a:latin typeface="Aptos" panose="02110004020202020204"/>
              </a:rPr>
              <a:t>Приложения:</a:t>
            </a:r>
          </a:p>
          <a:p>
            <a:pPr marL="214313" indent="-214313" defTabSz="685800" eaLnBrk="1" fontAlgn="auto" hangingPunct="1">
              <a:spcBef>
                <a:spcPts val="0"/>
              </a:spcBef>
              <a:spcAft>
                <a:spcPts val="0"/>
              </a:spcAft>
              <a:buFont typeface="Arial" panose="020B0604020202020204" pitchFamily="34" charset="0"/>
              <a:buChar char="•"/>
            </a:pPr>
            <a:r>
              <a:rPr lang="ru-RU" sz="1350" dirty="0">
                <a:solidFill>
                  <a:prstClr val="black"/>
                </a:solidFill>
                <a:latin typeface="Aptos" panose="02110004020202020204"/>
              </a:rPr>
              <a:t>Передача сигналов</a:t>
            </a:r>
          </a:p>
          <a:p>
            <a:pPr marL="214313" indent="-214313" defTabSz="685800" eaLnBrk="1" fontAlgn="auto" hangingPunct="1">
              <a:spcBef>
                <a:spcPts val="0"/>
              </a:spcBef>
              <a:spcAft>
                <a:spcPts val="0"/>
              </a:spcAft>
              <a:buFont typeface="Arial" panose="020B0604020202020204" pitchFamily="34" charset="0"/>
              <a:buChar char="•"/>
            </a:pPr>
            <a:r>
              <a:rPr lang="ru-RU" sz="1350" dirty="0">
                <a:solidFill>
                  <a:prstClr val="black"/>
                </a:solidFill>
                <a:latin typeface="Aptos" panose="02110004020202020204"/>
              </a:rPr>
              <a:t>З</a:t>
            </a:r>
            <a:r>
              <a:rPr lang="en-US" sz="1350" dirty="0">
                <a:solidFill>
                  <a:prstClr val="black"/>
                </a:solidFill>
                <a:latin typeface="Aptos" panose="02110004020202020204"/>
              </a:rPr>
              <a:t>D </a:t>
            </a:r>
            <a:r>
              <a:rPr lang="ru-RU" sz="1350" dirty="0">
                <a:solidFill>
                  <a:prstClr val="black"/>
                </a:solidFill>
                <a:latin typeface="Aptos" panose="02110004020202020204"/>
              </a:rPr>
              <a:t>печать</a:t>
            </a:r>
          </a:p>
          <a:p>
            <a:pPr marL="214313" indent="-214313" defTabSz="685800" eaLnBrk="1" fontAlgn="auto" hangingPunct="1">
              <a:spcBef>
                <a:spcPts val="0"/>
              </a:spcBef>
              <a:spcAft>
                <a:spcPts val="0"/>
              </a:spcAft>
              <a:buFont typeface="Arial" panose="020B0604020202020204" pitchFamily="34" charset="0"/>
              <a:buChar char="•"/>
            </a:pPr>
            <a:r>
              <a:rPr lang="ru-RU" sz="1350" dirty="0">
                <a:solidFill>
                  <a:prstClr val="black"/>
                </a:solidFill>
                <a:latin typeface="Aptos" panose="02110004020202020204"/>
              </a:rPr>
              <a:t>Микроскопия</a:t>
            </a:r>
          </a:p>
          <a:p>
            <a:pPr marL="214313" indent="-214313" defTabSz="685800" eaLnBrk="1" fontAlgn="auto" hangingPunct="1">
              <a:spcBef>
                <a:spcPts val="0"/>
              </a:spcBef>
              <a:spcAft>
                <a:spcPts val="0"/>
              </a:spcAft>
              <a:buFont typeface="Arial" panose="020B0604020202020204" pitchFamily="34" charset="0"/>
              <a:buChar char="•"/>
            </a:pPr>
            <a:r>
              <a:rPr lang="ru-RU" sz="1350" dirty="0">
                <a:solidFill>
                  <a:prstClr val="black"/>
                </a:solidFill>
                <a:latin typeface="Aptos" panose="02110004020202020204"/>
              </a:rPr>
              <a:t>Спектроскопия</a:t>
            </a:r>
          </a:p>
          <a:p>
            <a:pPr marL="214313" indent="-214313" defTabSz="685800" eaLnBrk="1" fontAlgn="auto" hangingPunct="1">
              <a:spcBef>
                <a:spcPts val="0"/>
              </a:spcBef>
              <a:spcAft>
                <a:spcPts val="0"/>
              </a:spcAft>
              <a:buFont typeface="Arial" panose="020B0604020202020204" pitchFamily="34" charset="0"/>
              <a:buChar char="•"/>
            </a:pPr>
            <a:r>
              <a:rPr lang="ru-RU" sz="1350" dirty="0">
                <a:solidFill>
                  <a:prstClr val="black"/>
                </a:solidFill>
                <a:latin typeface="Aptos" panose="02110004020202020204"/>
              </a:rPr>
              <a:t>и т.д.</a:t>
            </a:r>
          </a:p>
        </p:txBody>
      </p:sp>
    </p:spTree>
    <p:extLst>
      <p:ext uri="{BB962C8B-B14F-4D97-AF65-F5344CB8AC3E}">
        <p14:creationId xmlns:p14="http://schemas.microsoft.com/office/powerpoint/2010/main" val="10047990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schema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192338" y="1754188"/>
            <a:ext cx="3709042" cy="2682874"/>
          </a:xfrm>
          <a:prstGeom prst="rect">
            <a:avLst/>
          </a:prstGeom>
        </p:spPr>
      </p:pic>
      <p:sp>
        <p:nvSpPr>
          <p:cNvPr id="44037" name="AutoShape 5"/>
          <p:cNvSpPr>
            <a:spLocks noChangeArrowheads="1"/>
          </p:cNvSpPr>
          <p:nvPr/>
        </p:nvSpPr>
        <p:spPr bwMode="auto">
          <a:xfrm>
            <a:off x="6075363" y="3376613"/>
            <a:ext cx="2438400" cy="457200"/>
          </a:xfrm>
          <a:prstGeom prst="downArrow">
            <a:avLst>
              <a:gd name="adj1" fmla="val 48861"/>
              <a:gd name="adj2" fmla="val 62083"/>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200">
                <a:latin typeface="Times New Roman" panose="02020603050405020304" pitchFamily="18" charset="0"/>
              </a:rPr>
              <a:t>Адаптивное</a:t>
            </a:r>
          </a:p>
          <a:p>
            <a:pPr algn="ctr" eaLnBrk="1" hangingPunct="1">
              <a:spcBef>
                <a:spcPct val="0"/>
              </a:spcBef>
              <a:buFontTx/>
              <a:buNone/>
            </a:pPr>
            <a:r>
              <a:rPr lang="ru-RU" altLang="ru-RU" sz="1200">
                <a:latin typeface="Times New Roman" panose="02020603050405020304" pitchFamily="18" charset="0"/>
              </a:rPr>
              <a:t>управление </a:t>
            </a:r>
          </a:p>
        </p:txBody>
      </p:sp>
      <p:sp>
        <p:nvSpPr>
          <p:cNvPr id="19461" name="Rectangle 6"/>
          <p:cNvSpPr>
            <a:spLocks noChangeArrowheads="1"/>
          </p:cNvSpPr>
          <p:nvPr/>
        </p:nvSpPr>
        <p:spPr bwMode="auto">
          <a:xfrm>
            <a:off x="3497263" y="1341438"/>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dirty="0">
                <a:solidFill>
                  <a:schemeClr val="tx2"/>
                </a:solidFill>
                <a:latin typeface="Times New Roman" panose="02020603050405020304" pitchFamily="18" charset="0"/>
              </a:rPr>
              <a:t>Нелинейная</a:t>
            </a:r>
          </a:p>
          <a:p>
            <a:pPr algn="ctr" eaLnBrk="1" hangingPunct="1">
              <a:spcBef>
                <a:spcPct val="0"/>
              </a:spcBef>
              <a:buFontTx/>
              <a:buNone/>
            </a:pPr>
            <a:r>
              <a:rPr lang="ru-RU" altLang="ru-RU" sz="1400" dirty="0">
                <a:solidFill>
                  <a:schemeClr val="tx2"/>
                </a:solidFill>
                <a:latin typeface="Times New Roman" panose="02020603050405020304" pitchFamily="18" charset="0"/>
              </a:rPr>
              <a:t>среда</a:t>
            </a:r>
          </a:p>
        </p:txBody>
      </p:sp>
      <p:sp>
        <p:nvSpPr>
          <p:cNvPr id="19462" name="AutoShape 7"/>
          <p:cNvSpPr>
            <a:spLocks noChangeArrowheads="1"/>
          </p:cNvSpPr>
          <p:nvPr/>
        </p:nvSpPr>
        <p:spPr bwMode="auto">
          <a:xfrm>
            <a:off x="179388" y="1341438"/>
            <a:ext cx="1944687" cy="1873250"/>
          </a:xfrm>
          <a:prstGeom prst="rightArrow">
            <a:avLst>
              <a:gd name="adj1" fmla="val 68222"/>
              <a:gd name="adj2" fmla="val 30279"/>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ru-RU" sz="1400">
              <a:latin typeface="Times New Roman" panose="02020603050405020304" pitchFamily="18" charset="0"/>
            </a:endParaRPr>
          </a:p>
        </p:txBody>
      </p:sp>
      <p:sp>
        <p:nvSpPr>
          <p:cNvPr id="44040" name="Rectangle 8"/>
          <p:cNvSpPr>
            <a:spLocks noChangeArrowheads="1"/>
          </p:cNvSpPr>
          <p:nvPr/>
        </p:nvSpPr>
        <p:spPr bwMode="auto">
          <a:xfrm>
            <a:off x="3335338" y="4572000"/>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a:solidFill>
                  <a:schemeClr val="tx2"/>
                </a:solidFill>
                <a:latin typeface="Times New Roman" panose="02020603050405020304" pitchFamily="18" charset="0"/>
              </a:rPr>
              <a:t>Контроллер обратной связи</a:t>
            </a:r>
          </a:p>
        </p:txBody>
      </p:sp>
      <p:sp>
        <p:nvSpPr>
          <p:cNvPr id="44041" name="Rectangle 9"/>
          <p:cNvSpPr>
            <a:spLocks noChangeArrowheads="1"/>
          </p:cNvSpPr>
          <p:nvPr/>
        </p:nvSpPr>
        <p:spPr bwMode="auto">
          <a:xfrm>
            <a:off x="398463" y="5157788"/>
            <a:ext cx="518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1800" b="1" dirty="0">
                <a:solidFill>
                  <a:schemeClr val="tx2"/>
                </a:solidFill>
                <a:latin typeface="Times New Roman" panose="02020603050405020304" pitchFamily="18" charset="0"/>
              </a:rPr>
              <a:t>Математические методы</a:t>
            </a:r>
            <a:r>
              <a:rPr lang="en-US" altLang="ru-RU" sz="1800" b="1" dirty="0">
                <a:solidFill>
                  <a:schemeClr val="tx2"/>
                </a:solidFill>
                <a:latin typeface="Times New Roman" panose="02020603050405020304" pitchFamily="18" charset="0"/>
              </a:rPr>
              <a:t>:</a:t>
            </a:r>
            <a:endParaRPr lang="ru-RU" altLang="ru-RU" sz="1800" dirty="0">
              <a:solidFill>
                <a:schemeClr val="tx2"/>
              </a:solidFill>
              <a:latin typeface="Times New Roman" panose="02020603050405020304" pitchFamily="18" charset="0"/>
            </a:endParaRPr>
          </a:p>
          <a:p>
            <a:pPr eaLnBrk="1" hangingPunct="1">
              <a:spcBef>
                <a:spcPct val="0"/>
              </a:spcBef>
            </a:pPr>
            <a:r>
              <a:rPr lang="ru-RU" altLang="ru-RU" sz="1600" dirty="0">
                <a:solidFill>
                  <a:schemeClr val="tx2"/>
                </a:solidFill>
                <a:latin typeface="Times New Roman" panose="02020603050405020304" pitchFamily="18" charset="0"/>
              </a:rPr>
              <a:t> Дифференциальные уравнения в частных производных</a:t>
            </a:r>
          </a:p>
          <a:p>
            <a:pPr eaLnBrk="1" hangingPunct="1">
              <a:spcBef>
                <a:spcPct val="0"/>
              </a:spcBef>
            </a:pPr>
            <a:r>
              <a:rPr lang="ru-RU" altLang="ru-RU" sz="1600" dirty="0">
                <a:solidFill>
                  <a:schemeClr val="tx2"/>
                </a:solidFill>
                <a:latin typeface="Times New Roman" panose="02020603050405020304" pitchFamily="18" charset="0"/>
              </a:rPr>
              <a:t> Теория оптимального управления</a:t>
            </a:r>
          </a:p>
          <a:p>
            <a:pPr eaLnBrk="1" hangingPunct="1">
              <a:spcBef>
                <a:spcPct val="0"/>
              </a:spcBef>
            </a:pPr>
            <a:r>
              <a:rPr lang="ru-RU" altLang="ru-RU" sz="1600" dirty="0">
                <a:solidFill>
                  <a:schemeClr val="tx2"/>
                </a:solidFill>
                <a:latin typeface="Times New Roman" panose="02020603050405020304" pitchFamily="18" charset="0"/>
              </a:rPr>
              <a:t> Функциональный анализ</a:t>
            </a:r>
          </a:p>
          <a:p>
            <a:pPr eaLnBrk="1" hangingPunct="1">
              <a:spcBef>
                <a:spcPct val="0"/>
              </a:spcBef>
            </a:pPr>
            <a:r>
              <a:rPr lang="ru-RU" altLang="ru-RU" sz="1600" dirty="0">
                <a:solidFill>
                  <a:schemeClr val="tx2"/>
                </a:solidFill>
                <a:latin typeface="Times New Roman" panose="02020603050405020304" pitchFamily="18" charset="0"/>
              </a:rPr>
              <a:t> Численные методы</a:t>
            </a:r>
          </a:p>
        </p:txBody>
      </p:sp>
      <p:sp>
        <p:nvSpPr>
          <p:cNvPr id="44042" name="Rectangle 10"/>
          <p:cNvSpPr>
            <a:spLocks noChangeArrowheads="1"/>
          </p:cNvSpPr>
          <p:nvPr/>
        </p:nvSpPr>
        <p:spPr bwMode="auto">
          <a:xfrm flipH="1">
            <a:off x="6158821" y="1054893"/>
            <a:ext cx="2376488"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dirty="0">
                <a:solidFill>
                  <a:schemeClr val="tx2"/>
                </a:solidFill>
                <a:latin typeface="Times New Roman" panose="02020603050405020304" pitchFamily="18" charset="0"/>
              </a:rPr>
              <a:t>Подавление без оптимизации</a:t>
            </a:r>
          </a:p>
        </p:txBody>
      </p:sp>
      <p:sp>
        <p:nvSpPr>
          <p:cNvPr id="44043" name="Rectangle 11"/>
          <p:cNvSpPr>
            <a:spLocks noChangeArrowheads="1"/>
          </p:cNvSpPr>
          <p:nvPr/>
        </p:nvSpPr>
        <p:spPr bwMode="auto">
          <a:xfrm flipH="1">
            <a:off x="6227763" y="5826125"/>
            <a:ext cx="2160587"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a:solidFill>
                  <a:schemeClr val="tx2"/>
                </a:solidFill>
                <a:latin typeface="Times New Roman" panose="02020603050405020304" pitchFamily="18" charset="0"/>
              </a:rPr>
              <a:t>Оптимизированнное подавление</a:t>
            </a:r>
          </a:p>
        </p:txBody>
      </p:sp>
      <p:pic>
        <p:nvPicPr>
          <p:cNvPr id="19468" name="Picture 13" descr="_0snap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0825" y="1700213"/>
            <a:ext cx="1512888"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7" name="Picture 15" descr="j0285750"/>
          <p:cNvPicPr>
            <a:picLocks noChangeAspect="1" noChangeArrowheads="1"/>
          </p:cNvPicPr>
          <p:nvPr/>
        </p:nvPicPr>
        <p:blipFill>
          <a:blip r:embed="rId11" cstate="print">
            <a:lum bright="20000"/>
            <a:grayscl/>
            <a:extLst>
              <a:ext uri="{28A0092B-C50C-407E-A947-70E740481C1C}">
                <a14:useLocalDpi xmlns:a14="http://schemas.microsoft.com/office/drawing/2010/main" val="0"/>
              </a:ext>
            </a:extLst>
          </a:blip>
          <a:srcRect/>
          <a:stretch>
            <a:fillRect/>
          </a:stretch>
        </p:blipFill>
        <p:spPr bwMode="auto">
          <a:xfrm>
            <a:off x="3708400" y="3573463"/>
            <a:ext cx="865188"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71" name="Group 17"/>
          <p:cNvGrpSpPr>
            <a:grpSpLocks/>
          </p:cNvGrpSpPr>
          <p:nvPr/>
        </p:nvGrpSpPr>
        <p:grpSpPr bwMode="auto">
          <a:xfrm>
            <a:off x="0" y="0"/>
            <a:ext cx="8820150" cy="1152525"/>
            <a:chOff x="0" y="164"/>
            <a:chExt cx="5556" cy="726"/>
          </a:xfrm>
        </p:grpSpPr>
        <p:sp>
          <p:nvSpPr>
            <p:cNvPr id="19474" name="Rectangle 18"/>
            <p:cNvSpPr>
              <a:spLocks noChangeArrowheads="1"/>
            </p:cNvSpPr>
            <p:nvPr/>
          </p:nvSpPr>
          <p:spPr bwMode="auto">
            <a:xfrm>
              <a:off x="227" y="209"/>
              <a:ext cx="544" cy="272"/>
            </a:xfrm>
            <a:prstGeom prst="rect">
              <a:avLst/>
            </a:prstGeom>
            <a:gradFill rotWithShape="1">
              <a:gsLst>
                <a:gs pos="0">
                  <a:srgbClr val="0000FF"/>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9475" name="Rectangle 19"/>
            <p:cNvSpPr>
              <a:spLocks noChangeArrowheads="1"/>
            </p:cNvSpPr>
            <p:nvPr/>
          </p:nvSpPr>
          <p:spPr bwMode="auto">
            <a:xfrm>
              <a:off x="317" y="481"/>
              <a:ext cx="635" cy="318"/>
            </a:xfrm>
            <a:prstGeom prst="rect">
              <a:avLst/>
            </a:prstGeom>
            <a:gradFill rotWithShape="1">
              <a:gsLst>
                <a:gs pos="0">
                  <a:srgbClr val="FFCC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9476" name="Rectangle 20"/>
            <p:cNvSpPr>
              <a:spLocks noChangeArrowheads="1"/>
            </p:cNvSpPr>
            <p:nvPr/>
          </p:nvSpPr>
          <p:spPr bwMode="auto">
            <a:xfrm>
              <a:off x="0" y="436"/>
              <a:ext cx="408" cy="318"/>
            </a:xfrm>
            <a:prstGeom prst="rect">
              <a:avLst/>
            </a:prstGeom>
            <a:gradFill rotWithShape="1">
              <a:gsLst>
                <a:gs pos="0">
                  <a:schemeClr val="bg1"/>
                </a:gs>
                <a:gs pos="100000">
                  <a:srgbClr val="FF0000"/>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9477" name="Rectangle 21"/>
            <p:cNvSpPr>
              <a:spLocks noChangeArrowheads="1"/>
            </p:cNvSpPr>
            <p:nvPr/>
          </p:nvSpPr>
          <p:spPr bwMode="auto">
            <a:xfrm>
              <a:off x="204" y="708"/>
              <a:ext cx="5352" cy="23"/>
            </a:xfrm>
            <a:prstGeom prst="rect">
              <a:avLst/>
            </a:prstGeom>
            <a:gradFill rotWithShape="1">
              <a:gsLst>
                <a:gs pos="0">
                  <a:schemeClr val="tx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9478" name="Rectangle 22"/>
            <p:cNvSpPr>
              <a:spLocks noChangeArrowheads="1"/>
            </p:cNvSpPr>
            <p:nvPr/>
          </p:nvSpPr>
          <p:spPr bwMode="auto">
            <a:xfrm>
              <a:off x="476" y="164"/>
              <a:ext cx="11" cy="726"/>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grpSp>
      <p:sp>
        <p:nvSpPr>
          <p:cNvPr id="19472" name="Rectangle 23"/>
          <p:cNvSpPr>
            <a:spLocks noGrp="1" noChangeArrowheads="1"/>
          </p:cNvSpPr>
          <p:nvPr>
            <p:ph type="title"/>
          </p:nvPr>
        </p:nvSpPr>
        <p:spPr>
          <a:xfrm>
            <a:off x="1403350" y="0"/>
            <a:ext cx="7510463" cy="765175"/>
          </a:xfrm>
        </p:spPr>
        <p:txBody>
          <a:bodyPr/>
          <a:lstStyle/>
          <a:p>
            <a:pPr algn="l" eaLnBrk="1" hangingPunct="1"/>
            <a:r>
              <a:rPr lang="ru-RU" altLang="ru-RU" sz="2800" dirty="0"/>
              <a:t>Адаптивное управление подавлением искажений в системах с обратной связью</a:t>
            </a:r>
          </a:p>
        </p:txBody>
      </p:sp>
      <p:pic>
        <p:nvPicPr>
          <p:cNvPr id="19473" name="Picture 24" descr="P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59788" y="188913"/>
            <a:ext cx="5254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hase1">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6079724" y="1538826"/>
            <a:ext cx="2389687" cy="1808196"/>
          </a:xfrm>
          <a:prstGeom prst="rect">
            <a:avLst/>
          </a:prstGeom>
          <a:ln>
            <a:solidFill>
              <a:schemeClr val="tx1"/>
            </a:solidFill>
          </a:ln>
        </p:spPr>
      </p:pic>
      <p:pic>
        <p:nvPicPr>
          <p:cNvPr id="8" name="phase2">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3"/>
          <a:stretch>
            <a:fillRect/>
          </a:stretch>
        </p:blipFill>
        <p:spPr>
          <a:xfrm>
            <a:off x="5998456" y="3862080"/>
            <a:ext cx="2592214" cy="1961442"/>
          </a:xfrm>
          <a:prstGeom prst="rect">
            <a:avLst/>
          </a:prstGeom>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par>
                                <p:cTn id="11" presetID="1" presetClass="entr" presetSubtype="0" fill="hold" grpId="0" nodeType="withEffect">
                                  <p:stCondLst>
                                    <p:cond delay="0"/>
                                  </p:stCondLst>
                                  <p:childTnLst>
                                    <p:set>
                                      <p:cBhvr>
                                        <p:cTn id="12" dur="1" fill="hold">
                                          <p:stCondLst>
                                            <p:cond delay="0"/>
                                          </p:stCondLst>
                                        </p:cTn>
                                        <p:tgtEl>
                                          <p:spTgt spid="19461"/>
                                        </p:tgtEl>
                                        <p:attrNameLst>
                                          <p:attrName>style.visibility</p:attrName>
                                        </p:attrNameLst>
                                      </p:cBhvr>
                                      <p:to>
                                        <p:strVal val="visible"/>
                                      </p:to>
                                    </p:set>
                                  </p:childTnLst>
                                </p:cTn>
                              </p:par>
                              <p:par>
                                <p:cTn id="13" presetID="1" presetClass="mediacall" presetSubtype="0" fill="hold" nodeType="withEffect">
                                  <p:stCondLst>
                                    <p:cond delay="0"/>
                                  </p:stCondLst>
                                  <p:childTnLst>
                                    <p:cmd type="call" cmd="playFrom(0.0)">
                                      <p:cBhvr>
                                        <p:cTn id="14" dur="3999" fill="hold"/>
                                        <p:tgtEl>
                                          <p:spTgt spid="3"/>
                                        </p:tgtEl>
                                      </p:cBhvr>
                                    </p:cmd>
                                  </p:childTnLst>
                                </p:cTn>
                              </p:par>
                              <p:par>
                                <p:cTn id="15" presetID="15"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6"/>
                                        </p:tgtEl>
                                        <p:attrNameLst>
                                          <p:attrName>ppt_y</p:attrName>
                                        </p:attrNameLst>
                                      </p:cBhvr>
                                      <p:tavLst>
                                        <p:tav tm="0" fmla="#ppt_y+(sin(-2*pi*(1-$))*-#ppt_x+cos(-2*pi*(1-$))*(1-#ppt_y))*(1-$)">
                                          <p:val>
                                            <p:fltVal val="0"/>
                                          </p:val>
                                        </p:tav>
                                        <p:tav tm="100000">
                                          <p:val>
                                            <p:fltVal val="1"/>
                                          </p:val>
                                        </p:tav>
                                      </p:tavLst>
                                    </p:anim>
                                  </p:childTnLst>
                                </p:cTn>
                              </p:par>
                              <p:par>
                                <p:cTn id="21" presetID="1" presetClass="entr" presetSubtype="0" fill="hold" grpId="0" nodeType="withEffect">
                                  <p:stCondLst>
                                    <p:cond delay="0"/>
                                  </p:stCondLst>
                                  <p:childTnLst>
                                    <p:set>
                                      <p:cBhvr>
                                        <p:cTn id="22" dur="1" fill="hold">
                                          <p:stCondLst>
                                            <p:cond delay="9"/>
                                          </p:stCondLst>
                                        </p:cTn>
                                        <p:tgtEl>
                                          <p:spTgt spid="44042"/>
                                        </p:tgtEl>
                                        <p:attrNameLst>
                                          <p:attrName>style.visibility</p:attrName>
                                        </p:attrNameLst>
                                      </p:cBhvr>
                                      <p:to>
                                        <p:strVal val="visible"/>
                                      </p:to>
                                    </p:set>
                                  </p:childTnLst>
                                </p:cTn>
                              </p:par>
                              <p:par>
                                <p:cTn id="23" presetID="1" presetClass="mediacall" presetSubtype="0" fill="hold" nodeType="withEffect">
                                  <p:stCondLst>
                                    <p:cond delay="0"/>
                                  </p:stCondLst>
                                  <p:childTnLst>
                                    <p:cmd type="call" cmd="playFrom(0.0)">
                                      <p:cBhvr>
                                        <p:cTn id="24" dur="7500" fill="hold"/>
                                        <p:tgtEl>
                                          <p:spTgt spid="6"/>
                                        </p:tgtEl>
                                      </p:cBhvr>
                                    </p:cmd>
                                  </p:childTnLst>
                                </p:cTn>
                              </p:par>
                            </p:childTnLst>
                          </p:cTn>
                        </p:par>
                      </p:childTnLst>
                    </p:cTn>
                  </p:par>
                  <p:par>
                    <p:cTn id="25" fill="hold">
                      <p:stCondLst>
                        <p:cond delay="indefinite"/>
                      </p:stCondLst>
                      <p:childTnLst>
                        <p:par>
                          <p:cTn id="26" fill="hold">
                            <p:stCondLst>
                              <p:cond delay="0"/>
                            </p:stCondLst>
                            <p:childTnLst>
                              <p:par>
                                <p:cTn id="27" presetID="15" presetClass="entr" presetSubtype="0" fill="hold" nodeType="clickEffect">
                                  <p:stCondLst>
                                    <p:cond delay="0"/>
                                  </p:stCondLst>
                                  <p:childTnLst>
                                    <p:set>
                                      <p:cBhvr>
                                        <p:cTn id="28" dur="1" fill="hold">
                                          <p:stCondLst>
                                            <p:cond delay="0"/>
                                          </p:stCondLst>
                                        </p:cTn>
                                        <p:tgtEl>
                                          <p:spTgt spid="44047"/>
                                        </p:tgtEl>
                                        <p:attrNameLst>
                                          <p:attrName>style.visibility</p:attrName>
                                        </p:attrNameLst>
                                      </p:cBhvr>
                                      <p:to>
                                        <p:strVal val="visible"/>
                                      </p:to>
                                    </p:set>
                                    <p:anim calcmode="lin" valueType="num">
                                      <p:cBhvr>
                                        <p:cTn id="29" dur="1000" fill="hold"/>
                                        <p:tgtEl>
                                          <p:spTgt spid="44047"/>
                                        </p:tgtEl>
                                        <p:attrNameLst>
                                          <p:attrName>ppt_w</p:attrName>
                                        </p:attrNameLst>
                                      </p:cBhvr>
                                      <p:tavLst>
                                        <p:tav tm="0">
                                          <p:val>
                                            <p:fltVal val="0"/>
                                          </p:val>
                                        </p:tav>
                                        <p:tav tm="100000">
                                          <p:val>
                                            <p:strVal val="#ppt_w"/>
                                          </p:val>
                                        </p:tav>
                                      </p:tavLst>
                                    </p:anim>
                                    <p:anim calcmode="lin" valueType="num">
                                      <p:cBhvr>
                                        <p:cTn id="30" dur="1000" fill="hold"/>
                                        <p:tgtEl>
                                          <p:spTgt spid="44047"/>
                                        </p:tgtEl>
                                        <p:attrNameLst>
                                          <p:attrName>ppt_h</p:attrName>
                                        </p:attrNameLst>
                                      </p:cBhvr>
                                      <p:tavLst>
                                        <p:tav tm="0">
                                          <p:val>
                                            <p:fltVal val="0"/>
                                          </p:val>
                                        </p:tav>
                                        <p:tav tm="100000">
                                          <p:val>
                                            <p:strVal val="#ppt_h"/>
                                          </p:val>
                                        </p:tav>
                                      </p:tavLst>
                                    </p:anim>
                                    <p:anim calcmode="lin" valueType="num">
                                      <p:cBhvr>
                                        <p:cTn id="31" dur="1000" fill="hold"/>
                                        <p:tgtEl>
                                          <p:spTgt spid="44047"/>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44047"/>
                                        </p:tgtEl>
                                        <p:attrNameLst>
                                          <p:attrName>ppt_y</p:attrName>
                                        </p:attrNameLst>
                                      </p:cBhvr>
                                      <p:tavLst>
                                        <p:tav tm="0" fmla="#ppt_y+(sin(-2*pi*(1-$))*-#ppt_x+cos(-2*pi*(1-$))*(1-#ppt_y))*(1-$)">
                                          <p:val>
                                            <p:fltVal val="0"/>
                                          </p:val>
                                        </p:tav>
                                        <p:tav tm="100000">
                                          <p:val>
                                            <p:fltVal val="1"/>
                                          </p:val>
                                        </p:tav>
                                      </p:tavLst>
                                    </p:anim>
                                  </p:childTnLst>
                                </p:cTn>
                              </p:par>
                            </p:childTnLst>
                          </p:cTn>
                        </p:par>
                        <p:par>
                          <p:cTn id="33" fill="hold">
                            <p:stCondLst>
                              <p:cond delay="1000"/>
                            </p:stCondLst>
                            <p:childTnLst>
                              <p:par>
                                <p:cTn id="34" presetID="1" presetClass="entr" presetSubtype="0" fill="hold" grpId="0" nodeType="afterEffect">
                                  <p:stCondLst>
                                    <p:cond delay="0"/>
                                  </p:stCondLst>
                                  <p:childTnLst>
                                    <p:set>
                                      <p:cBhvr>
                                        <p:cTn id="35" dur="1" fill="hold">
                                          <p:stCondLst>
                                            <p:cond delay="499"/>
                                          </p:stCondLst>
                                        </p:cTn>
                                        <p:tgtEl>
                                          <p:spTgt spid="4404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499"/>
                                          </p:stCondLst>
                                        </p:cTn>
                                        <p:tgtEl>
                                          <p:spTgt spid="44037"/>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499"/>
                                          </p:stCondLst>
                                        </p:cTn>
                                        <p:tgtEl>
                                          <p:spTgt spid="44043"/>
                                        </p:tgtEl>
                                        <p:attrNameLst>
                                          <p:attrName>style.visibility</p:attrName>
                                        </p:attrNameLst>
                                      </p:cBhvr>
                                      <p:to>
                                        <p:strVal val="visible"/>
                                      </p:to>
                                    </p:set>
                                  </p:childTnLst>
                                </p:cTn>
                              </p:par>
                              <p:par>
                                <p:cTn id="42" presetID="15" presetClass="entr" presetSubtype="0"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1000" fill="hold"/>
                                        <p:tgtEl>
                                          <p:spTgt spid="8"/>
                                        </p:tgtEl>
                                        <p:attrNameLst>
                                          <p:attrName>ppt_w</p:attrName>
                                        </p:attrNameLst>
                                      </p:cBhvr>
                                      <p:tavLst>
                                        <p:tav tm="0">
                                          <p:val>
                                            <p:fltVal val="0"/>
                                          </p:val>
                                        </p:tav>
                                        <p:tav tm="100000">
                                          <p:val>
                                            <p:strVal val="#ppt_w"/>
                                          </p:val>
                                        </p:tav>
                                      </p:tavLst>
                                    </p:anim>
                                    <p:anim calcmode="lin" valueType="num">
                                      <p:cBhvr>
                                        <p:cTn id="45" dur="1000" fill="hold"/>
                                        <p:tgtEl>
                                          <p:spTgt spid="8"/>
                                        </p:tgtEl>
                                        <p:attrNameLst>
                                          <p:attrName>ppt_h</p:attrName>
                                        </p:attrNameLst>
                                      </p:cBhvr>
                                      <p:tavLst>
                                        <p:tav tm="0">
                                          <p:val>
                                            <p:fltVal val="0"/>
                                          </p:val>
                                        </p:tav>
                                        <p:tav tm="100000">
                                          <p:val>
                                            <p:strVal val="#ppt_h"/>
                                          </p:val>
                                        </p:tav>
                                      </p:tavLst>
                                    </p:anim>
                                    <p:anim calcmode="lin" valueType="num">
                                      <p:cBhvr>
                                        <p:cTn id="46"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47"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48" fill="hold">
                            <p:stCondLst>
                              <p:cond delay="1000"/>
                            </p:stCondLst>
                            <p:childTnLst>
                              <p:par>
                                <p:cTn id="49" presetID="1" presetClass="mediacall" presetSubtype="0" fill="hold" nodeType="afterEffect">
                                  <p:stCondLst>
                                    <p:cond delay="0"/>
                                  </p:stCondLst>
                                  <p:childTnLst>
                                    <p:cmd type="call" cmd="playFrom(0.0)">
                                      <p:cBhvr>
                                        <p:cTn id="50" dur="7500" fill="hold"/>
                                        <p:tgtEl>
                                          <p:spTgt spid="8"/>
                                        </p:tgtEl>
                                      </p:cBhvr>
                                    </p:cmd>
                                  </p:childTnLst>
                                </p:cTn>
                              </p:par>
                            </p:childTnLst>
                          </p:cTn>
                        </p:par>
                      </p:childTnLst>
                    </p:cTn>
                  </p:par>
                  <p:par>
                    <p:cTn id="51" fill="hold">
                      <p:stCondLst>
                        <p:cond delay="indefinite"/>
                      </p:stCondLst>
                      <p:childTnLst>
                        <p:par>
                          <p:cTn id="52" fill="hold">
                            <p:stCondLst>
                              <p:cond delay="0"/>
                            </p:stCondLst>
                            <p:childTnLst>
                              <p:par>
                                <p:cTn id="53" presetID="23" presetClass="entr" presetSubtype="272" fill="hold" grpId="0" nodeType="clickEffect">
                                  <p:stCondLst>
                                    <p:cond delay="0"/>
                                  </p:stCondLst>
                                  <p:childTnLst>
                                    <p:set>
                                      <p:cBhvr>
                                        <p:cTn id="54" dur="1" fill="hold">
                                          <p:stCondLst>
                                            <p:cond delay="0"/>
                                          </p:stCondLst>
                                        </p:cTn>
                                        <p:tgtEl>
                                          <p:spTgt spid="44041"/>
                                        </p:tgtEl>
                                        <p:attrNameLst>
                                          <p:attrName>style.visibility</p:attrName>
                                        </p:attrNameLst>
                                      </p:cBhvr>
                                      <p:to>
                                        <p:strVal val="visible"/>
                                      </p:to>
                                    </p:set>
                                    <p:anim calcmode="lin" valueType="num">
                                      <p:cBhvr>
                                        <p:cTn id="55" dur="500" fill="hold"/>
                                        <p:tgtEl>
                                          <p:spTgt spid="44041"/>
                                        </p:tgtEl>
                                        <p:attrNameLst>
                                          <p:attrName>ppt_w</p:attrName>
                                        </p:attrNameLst>
                                      </p:cBhvr>
                                      <p:tavLst>
                                        <p:tav tm="0">
                                          <p:val>
                                            <p:strVal val="2/3*#ppt_w"/>
                                          </p:val>
                                        </p:tav>
                                        <p:tav tm="100000">
                                          <p:val>
                                            <p:strVal val="#ppt_w"/>
                                          </p:val>
                                        </p:tav>
                                      </p:tavLst>
                                    </p:anim>
                                    <p:anim calcmode="lin" valueType="num">
                                      <p:cBhvr>
                                        <p:cTn id="56" dur="500" fill="hold"/>
                                        <p:tgtEl>
                                          <p:spTgt spid="44041"/>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57" fill="hold" display="0">
                  <p:stCondLst>
                    <p:cond delay="indefinite"/>
                  </p:stCondLst>
                </p:cTn>
                <p:tgtEl>
                  <p:spTgt spid="3"/>
                </p:tgtEl>
              </p:cMediaNode>
            </p:video>
            <p:video>
              <p:cMediaNode vol="80000">
                <p:cTn id="58" fill="hold" display="0">
                  <p:stCondLst>
                    <p:cond delay="indefinite"/>
                  </p:stCondLst>
                </p:cTn>
                <p:tgtEl>
                  <p:spTgt spid="6"/>
                </p:tgtEl>
              </p:cMediaNode>
            </p:video>
            <p:video>
              <p:cMediaNode vol="80000">
                <p:cTn id="59" fill="hold" display="0">
                  <p:stCondLst>
                    <p:cond delay="indefinite"/>
                  </p:stCondLst>
                </p:cTn>
                <p:tgtEl>
                  <p:spTgt spid="8"/>
                </p:tgtEl>
              </p:cMediaNode>
            </p:video>
          </p:childTnLst>
        </p:cTn>
      </p:par>
    </p:tnLst>
    <p:bldLst>
      <p:bldP spid="44037" grpId="0" animBg="1" autoUpdateAnimBg="0"/>
      <p:bldP spid="19461" grpId="0"/>
      <p:bldP spid="44040" grpId="0" autoUpdateAnimBg="0"/>
      <p:bldP spid="44041" grpId="0" autoUpdateAnimBg="0"/>
      <p:bldP spid="44042" grpId="0" autoUpdateAnimBg="0"/>
      <p:bldP spid="44043"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0050" y="190500"/>
            <a:ext cx="8743950" cy="990600"/>
          </a:xfrm>
        </p:spPr>
        <p:txBody>
          <a:bodyPr>
            <a:normAutofit/>
          </a:bodyPr>
          <a:lstStyle/>
          <a:p>
            <a:r>
              <a:rPr lang="ru-RU" sz="2400" dirty="0">
                <a:solidFill>
                  <a:schemeClr val="accent2"/>
                </a:solidFill>
              </a:rPr>
              <a:t>Функционально-дифференциальные уравнения (ФДУ) с управляемыми преобразованиями аргументов</a:t>
            </a:r>
          </a:p>
        </p:txBody>
      </p:sp>
      <p:sp>
        <p:nvSpPr>
          <p:cNvPr id="10" name="Содержимое 9"/>
          <p:cNvSpPr>
            <a:spLocks noGrp="1"/>
          </p:cNvSpPr>
          <p:nvPr>
            <p:ph sz="quarter" idx="1"/>
          </p:nvPr>
        </p:nvSpPr>
        <p:spPr>
          <a:xfrm>
            <a:off x="1" y="1590674"/>
            <a:ext cx="9029700" cy="723901"/>
          </a:xfrm>
        </p:spPr>
        <p:txBody>
          <a:bodyPr>
            <a:noAutofit/>
          </a:bodyPr>
          <a:lstStyle/>
          <a:p>
            <a:pPr marL="0" indent="0">
              <a:spcBef>
                <a:spcPts val="0"/>
              </a:spcBef>
              <a:buNone/>
            </a:pPr>
            <a:r>
              <a:rPr lang="ru-RU" sz="1800" dirty="0"/>
              <a:t>Дифференциальные уравнения описывают </a:t>
            </a:r>
            <a:r>
              <a:rPr lang="ru-RU" sz="1800" dirty="0">
                <a:solidFill>
                  <a:schemeClr val="accent3"/>
                </a:solidFill>
              </a:rPr>
              <a:t>локальную связь</a:t>
            </a:r>
            <a:r>
              <a:rPr lang="ru-RU" sz="1800" dirty="0"/>
              <a:t>  искомой функции и ее производных в </a:t>
            </a:r>
            <a:r>
              <a:rPr lang="ru-RU" sz="1800" dirty="0">
                <a:solidFill>
                  <a:schemeClr val="accent3"/>
                </a:solidFill>
              </a:rPr>
              <a:t>одной и той же точке</a:t>
            </a:r>
            <a:r>
              <a:rPr lang="ru-RU" sz="1800" dirty="0"/>
              <a:t>:</a:t>
            </a:r>
          </a:p>
        </p:txBody>
      </p:sp>
      <p:sp>
        <p:nvSpPr>
          <p:cNvPr id="13" name="Содержимое 9"/>
          <p:cNvSpPr txBox="1">
            <a:spLocks/>
          </p:cNvSpPr>
          <p:nvPr/>
        </p:nvSpPr>
        <p:spPr>
          <a:xfrm>
            <a:off x="6162675" y="1857374"/>
            <a:ext cx="2847975" cy="419101"/>
          </a:xfrm>
          <a:prstGeom prst="rect">
            <a:avLst/>
          </a:prstGeom>
        </p:spPr>
        <p:txBody>
          <a:bodyPr vert="horz">
            <a:noAutofit/>
          </a:bodyPr>
          <a:lstStyle/>
          <a:p>
            <a:pPr marL="0" marR="0" lvl="0" indent="-240030" algn="l" defTabSz="914400" rtl="0" eaLnBrk="1" fontAlgn="auto" latinLnBrk="0" hangingPunct="1">
              <a:lnSpc>
                <a:spcPct val="100000"/>
              </a:lnSpc>
              <a:spcBef>
                <a:spcPts val="525"/>
              </a:spcBef>
              <a:spcAft>
                <a:spcPts val="0"/>
              </a:spcAft>
              <a:buClr>
                <a:srgbClr val="009DD9"/>
              </a:buClr>
              <a:buSzPct val="60000"/>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ОДУ 2-го закона Ньютона,</a:t>
            </a:r>
          </a:p>
        </p:txBody>
      </p:sp>
      <p:pic>
        <p:nvPicPr>
          <p:cNvPr id="43009" name="Picture 1"/>
          <p:cNvPicPr>
            <a:picLocks noChangeAspect="1" noChangeArrowheads="1"/>
          </p:cNvPicPr>
          <p:nvPr/>
        </p:nvPicPr>
        <p:blipFill>
          <a:blip r:embed="rId3" cstate="print"/>
          <a:srcRect/>
          <a:stretch>
            <a:fillRect/>
          </a:stretch>
        </p:blipFill>
        <p:spPr bwMode="auto">
          <a:xfrm>
            <a:off x="3767140" y="1876152"/>
            <a:ext cx="2490786" cy="414609"/>
          </a:xfrm>
          <a:prstGeom prst="rect">
            <a:avLst/>
          </a:prstGeom>
          <a:noFill/>
          <a:ln w="9525">
            <a:noFill/>
            <a:miter lim="800000"/>
            <a:headEnd/>
            <a:tailEnd/>
          </a:ln>
        </p:spPr>
      </p:pic>
      <p:pic>
        <p:nvPicPr>
          <p:cNvPr id="43010" name="Picture 2"/>
          <p:cNvPicPr>
            <a:picLocks noChangeAspect="1" noChangeArrowheads="1"/>
          </p:cNvPicPr>
          <p:nvPr/>
        </p:nvPicPr>
        <p:blipFill>
          <a:blip r:embed="rId4" cstate="print"/>
          <a:srcRect/>
          <a:stretch>
            <a:fillRect/>
          </a:stretch>
        </p:blipFill>
        <p:spPr bwMode="auto">
          <a:xfrm>
            <a:off x="114300" y="2214634"/>
            <a:ext cx="6086475" cy="676204"/>
          </a:xfrm>
          <a:prstGeom prst="rect">
            <a:avLst/>
          </a:prstGeom>
          <a:noFill/>
          <a:ln w="9525">
            <a:noFill/>
            <a:miter lim="800000"/>
            <a:headEnd/>
            <a:tailEnd/>
          </a:ln>
        </p:spPr>
      </p:pic>
      <p:sp>
        <p:nvSpPr>
          <p:cNvPr id="16" name="Содержимое 9"/>
          <p:cNvSpPr txBox="1">
            <a:spLocks/>
          </p:cNvSpPr>
          <p:nvPr/>
        </p:nvSpPr>
        <p:spPr>
          <a:xfrm>
            <a:off x="6315075" y="2362199"/>
            <a:ext cx="2590800" cy="419101"/>
          </a:xfrm>
          <a:prstGeom prst="rect">
            <a:avLst/>
          </a:prstGeom>
        </p:spPr>
        <p:txBody>
          <a:bodyPr vert="horz">
            <a:noAutofit/>
          </a:bodyPr>
          <a:lstStyle/>
          <a:p>
            <a:pPr marL="0" marR="0" lvl="0" indent="-240030" algn="l" defTabSz="914400" rtl="0" eaLnBrk="1" fontAlgn="auto" latinLnBrk="0" hangingPunct="1">
              <a:lnSpc>
                <a:spcPct val="100000"/>
              </a:lnSpc>
              <a:spcBef>
                <a:spcPts val="525"/>
              </a:spcBef>
              <a:spcAft>
                <a:spcPts val="0"/>
              </a:spcAft>
              <a:buClr>
                <a:srgbClr val="009DD9"/>
              </a:buClr>
              <a:buSzPct val="60000"/>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уравнение диффузии.</a:t>
            </a:r>
          </a:p>
        </p:txBody>
      </p:sp>
      <p:sp>
        <p:nvSpPr>
          <p:cNvPr id="17" name="Содержимое 9"/>
          <p:cNvSpPr txBox="1">
            <a:spLocks/>
          </p:cNvSpPr>
          <p:nvPr/>
        </p:nvSpPr>
        <p:spPr>
          <a:xfrm>
            <a:off x="161924" y="2981324"/>
            <a:ext cx="8686801" cy="723901"/>
          </a:xfrm>
          <a:prstGeom prst="rect">
            <a:avLst/>
          </a:prstGeom>
        </p:spPr>
        <p:txBody>
          <a:bodyPr vert="horz">
            <a:noAutofit/>
          </a:bodyPr>
          <a:lstStyle/>
          <a:p>
            <a:pPr marL="0" marR="0" lvl="0" indent="0" algn="l" defTabSz="914400" rtl="0" eaLnBrk="1" fontAlgn="auto" latinLnBrk="0" hangingPunct="1">
              <a:lnSpc>
                <a:spcPct val="100000"/>
              </a:lnSpc>
              <a:spcBef>
                <a:spcPts val="0"/>
              </a:spcBef>
              <a:spcAft>
                <a:spcPts val="0"/>
              </a:spcAft>
              <a:buClr>
                <a:srgbClr val="009DD9"/>
              </a:buClr>
              <a:buSzPct val="60000"/>
              <a:buFont typeface="Wingdings"/>
              <a:buNone/>
              <a:tabLst/>
              <a:defRPr/>
            </a:pPr>
            <a:r>
              <a:rPr kumimoji="0" lang="ru-RU" sz="1800" b="0" i="0" u="none" strike="noStrike" kern="1200" cap="none" spc="0" normalizeH="0" baseline="0" noProof="0" dirty="0">
                <a:ln>
                  <a:noFill/>
                </a:ln>
                <a:solidFill>
                  <a:srgbClr val="0BD0D9"/>
                </a:solidFill>
                <a:effectLst/>
                <a:uLnTx/>
                <a:uFillTx/>
                <a:latin typeface="Calibri" panose="020F0502020204030204" pitchFamily="34" charset="0"/>
                <a:ea typeface="+mn-ea"/>
                <a:cs typeface="+mn-cs"/>
              </a:rPr>
              <a:t>ФДУ</a:t>
            </a:r>
            <a:r>
              <a:rPr kumimoji="0" lang="ru-RU"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описывает связь искомой функции и ее производных в </a:t>
            </a:r>
            <a:r>
              <a:rPr kumimoji="0" lang="ru-RU" sz="1800" b="0" i="0" u="none" strike="noStrike" kern="1200" cap="none" spc="0" normalizeH="0" baseline="0" noProof="0" dirty="0">
                <a:ln>
                  <a:noFill/>
                </a:ln>
                <a:solidFill>
                  <a:srgbClr val="0BD0D9"/>
                </a:solidFill>
                <a:effectLst/>
                <a:uLnTx/>
                <a:uFillTx/>
                <a:latin typeface="Calibri" panose="020F0502020204030204" pitchFamily="34" charset="0"/>
                <a:ea typeface="+mn-ea"/>
                <a:cs typeface="+mn-cs"/>
              </a:rPr>
              <a:t>различных</a:t>
            </a:r>
            <a:r>
              <a:rPr kumimoji="0" lang="ru-RU"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точках </a:t>
            </a:r>
            <a:r>
              <a:rPr kumimoji="0" lang="ru-RU" sz="1800" b="0" i="0" u="none" strike="noStrike" kern="1200" cap="none" spc="0" normalizeH="0" baseline="0" noProof="0" dirty="0">
                <a:ln>
                  <a:noFill/>
                </a:ln>
                <a:solidFill>
                  <a:srgbClr val="0BD0D9"/>
                </a:solidFill>
                <a:effectLst/>
                <a:uLnTx/>
                <a:uFillTx/>
                <a:latin typeface="Calibri" panose="020F0502020204030204" pitchFamily="34" charset="0"/>
                <a:ea typeface="+mn-ea"/>
                <a:cs typeface="+mn-cs"/>
              </a:rPr>
              <a:t>пространства и времени </a:t>
            </a:r>
            <a:r>
              <a:rPr kumimoji="0" lang="ru-RU"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 ДУ с последействием,</a:t>
            </a:r>
          </a:p>
          <a:p>
            <a:pPr marL="0" marR="0" lvl="0" indent="0" algn="l" defTabSz="914400" rtl="0" eaLnBrk="1" fontAlgn="auto" latinLnBrk="0" hangingPunct="1">
              <a:lnSpc>
                <a:spcPct val="100000"/>
              </a:lnSpc>
              <a:spcBef>
                <a:spcPts val="0"/>
              </a:spcBef>
              <a:spcAft>
                <a:spcPts val="0"/>
              </a:spcAft>
              <a:buClr>
                <a:srgbClr val="009DD9"/>
              </a:buClr>
              <a:buSzPct val="60000"/>
              <a:buFont typeface="Wingdings"/>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43011" name="Picture 3"/>
          <p:cNvPicPr>
            <a:picLocks noChangeAspect="1" noChangeArrowheads="1"/>
          </p:cNvPicPr>
          <p:nvPr/>
        </p:nvPicPr>
        <p:blipFill>
          <a:blip r:embed="rId5" cstate="print"/>
          <a:srcRect/>
          <a:stretch>
            <a:fillRect/>
          </a:stretch>
        </p:blipFill>
        <p:spPr bwMode="auto">
          <a:xfrm>
            <a:off x="2871789" y="3291295"/>
            <a:ext cx="2786061" cy="428218"/>
          </a:xfrm>
          <a:prstGeom prst="rect">
            <a:avLst/>
          </a:prstGeom>
          <a:noFill/>
          <a:ln w="9525">
            <a:noFill/>
            <a:miter lim="800000"/>
            <a:headEnd/>
            <a:tailEnd/>
          </a:ln>
        </p:spPr>
      </p:pic>
      <p:pic>
        <p:nvPicPr>
          <p:cNvPr id="43014" name="Picture 6"/>
          <p:cNvPicPr>
            <a:picLocks noChangeAspect="1" noChangeArrowheads="1"/>
          </p:cNvPicPr>
          <p:nvPr/>
        </p:nvPicPr>
        <p:blipFill>
          <a:blip r:embed="rId6" cstate="print"/>
          <a:srcRect/>
          <a:stretch>
            <a:fillRect/>
          </a:stretch>
        </p:blipFill>
        <p:spPr bwMode="auto">
          <a:xfrm>
            <a:off x="5576889" y="5066808"/>
            <a:ext cx="3128962" cy="338629"/>
          </a:xfrm>
          <a:prstGeom prst="rect">
            <a:avLst/>
          </a:prstGeom>
          <a:noFill/>
          <a:ln w="9525">
            <a:noFill/>
            <a:miter lim="800000"/>
            <a:headEnd/>
            <a:tailEnd/>
          </a:ln>
        </p:spPr>
      </p:pic>
      <p:sp>
        <p:nvSpPr>
          <p:cNvPr id="18" name="Содержимое 9"/>
          <p:cNvSpPr txBox="1">
            <a:spLocks/>
          </p:cNvSpPr>
          <p:nvPr/>
        </p:nvSpPr>
        <p:spPr>
          <a:xfrm>
            <a:off x="276224" y="5543550"/>
            <a:ext cx="8544248" cy="1066800"/>
          </a:xfrm>
          <a:prstGeom prst="rect">
            <a:avLst/>
          </a:prstGeom>
        </p:spPr>
        <p:txBody>
          <a:bodyPr vert="horz">
            <a:noAutofit/>
          </a:bodyPr>
          <a:lstStyle/>
          <a:p>
            <a:pPr marL="0" marR="0" lvl="0" indent="-240030" algn="l" defTabSz="914400" rtl="0" eaLnBrk="1" fontAlgn="auto" latinLnBrk="0" hangingPunct="1">
              <a:lnSpc>
                <a:spcPct val="100000"/>
              </a:lnSpc>
              <a:spcBef>
                <a:spcPts val="525"/>
              </a:spcBef>
              <a:spcAft>
                <a:spcPts val="0"/>
              </a:spcAft>
              <a:buClr>
                <a:srgbClr val="009DD9"/>
              </a:buClr>
              <a:buSzPct val="60000"/>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 ФДУ диффузии относительно </a:t>
            </a:r>
            <a:r>
              <a:rPr kumimoji="0" lang="en-US" sz="1800" b="0" i="1" u="none" strike="noStrike" kern="1200" cap="none" spc="0" normalizeH="0" baseline="0" noProof="0" dirty="0">
                <a:ln>
                  <a:noFill/>
                </a:ln>
                <a:solidFill>
                  <a:prstClr val="black"/>
                </a:solidFill>
                <a:effectLst/>
                <a:uLnTx/>
                <a:uFillTx/>
                <a:latin typeface="Calibri" pitchFamily="34" charset="0"/>
                <a:ea typeface="Cambria Math" pitchFamily="18" charset="0"/>
                <a:cs typeface="+mn-cs"/>
              </a:rPr>
              <a:t>u </a:t>
            </a:r>
            <a:r>
              <a:rPr kumimoji="0" lang="ru-RU" sz="1800" b="0" i="1" u="none" strike="noStrike" kern="1200" cap="none" spc="0" normalizeH="0" baseline="0" noProof="0" dirty="0">
                <a:ln>
                  <a:noFill/>
                </a:ln>
                <a:solidFill>
                  <a:prstClr val="black"/>
                </a:solidFill>
                <a:effectLst/>
                <a:uLnTx/>
                <a:uFillTx/>
                <a:latin typeface="Calibri" pitchFamily="34" charset="0"/>
                <a:ea typeface="Cambria Math" pitchFamily="18" charset="0"/>
                <a:cs typeface="+mn-cs"/>
              </a:rPr>
              <a:t>=</a:t>
            </a:r>
            <a:r>
              <a:rPr kumimoji="0" lang="en-US" sz="1800" b="0" i="1" u="none" strike="noStrike" kern="1200" cap="none" spc="0" normalizeH="0" baseline="0" noProof="0" dirty="0">
                <a:ln>
                  <a:noFill/>
                </a:ln>
                <a:solidFill>
                  <a:prstClr val="black"/>
                </a:solidFill>
                <a:effectLst/>
                <a:uLnTx/>
                <a:uFillTx/>
                <a:latin typeface="Calibri" pitchFamily="34" charset="0"/>
                <a:ea typeface="Cambria Math" pitchFamily="18" charset="0"/>
                <a:cs typeface="+mn-cs"/>
              </a:rPr>
              <a:t>u</a:t>
            </a:r>
            <a:r>
              <a:rPr kumimoji="0" lang="en-US" sz="1800" b="0" i="1" u="none" strike="noStrike" kern="1200" cap="none" spc="0" normalizeH="0" baseline="0" noProof="0" dirty="0">
                <a:ln>
                  <a:noFill/>
                </a:ln>
                <a:solidFill>
                  <a:prstClr val="black"/>
                </a:solidFill>
                <a:effectLst/>
                <a:uLnTx/>
                <a:uFillTx/>
                <a:latin typeface="Tw Cen MT"/>
                <a:ea typeface="+mn-ea"/>
                <a:cs typeface="+mn-cs"/>
              </a:rPr>
              <a:t>(</a:t>
            </a:r>
            <a:r>
              <a:rPr kumimoji="0" lang="en-US" sz="1800" b="0" i="1" u="none" strike="noStrike" kern="1200" cap="none" spc="0" normalizeH="0" baseline="0" noProof="0" dirty="0">
                <a:ln>
                  <a:noFill/>
                </a:ln>
                <a:solidFill>
                  <a:prstClr val="black"/>
                </a:solidFill>
                <a:effectLst/>
                <a:uLnTx/>
                <a:uFillTx/>
                <a:latin typeface="Tw Cen MT"/>
                <a:ea typeface="+mn-ea"/>
                <a:cs typeface="+mn-cs"/>
                <a:sym typeface="Symbol"/>
              </a:rPr>
              <a:t></a:t>
            </a:r>
            <a:r>
              <a:rPr kumimoji="0" lang="en-US" sz="1800" b="0" i="1" u="none" strike="noStrike" kern="1200" cap="none" spc="0" normalizeH="0" baseline="0" noProof="0" dirty="0">
                <a:ln>
                  <a:noFill/>
                </a:ln>
                <a:solidFill>
                  <a:prstClr val="black"/>
                </a:solidFill>
                <a:effectLst/>
                <a:uLnTx/>
                <a:uFillTx/>
                <a:latin typeface="Tw Cen MT"/>
                <a:ea typeface="+mn-ea"/>
                <a:cs typeface="+mn-cs"/>
              </a:rPr>
              <a:t>,</a:t>
            </a:r>
            <a:r>
              <a:rPr kumimoji="0" lang="en-US" sz="1800" b="0" i="1" u="none" strike="noStrike" kern="1200" cap="none" spc="0" normalizeH="0" baseline="0" noProof="0" dirty="0">
                <a:ln>
                  <a:noFill/>
                </a:ln>
                <a:solidFill>
                  <a:prstClr val="black"/>
                </a:solidFill>
                <a:effectLst/>
                <a:uLnTx/>
                <a:uFillTx/>
                <a:latin typeface="Calibri" pitchFamily="34" charset="0"/>
                <a:ea typeface="Cambria Math" pitchFamily="18" charset="0"/>
                <a:cs typeface="+mn-cs"/>
              </a:rPr>
              <a:t>t</a:t>
            </a:r>
            <a:r>
              <a:rPr kumimoji="0" lang="en-US" sz="1800" b="0" i="1" u="none" strike="noStrike" kern="1200" cap="none" spc="0" normalizeH="0" baseline="0" noProof="0" dirty="0">
                <a:ln>
                  <a:noFill/>
                </a:ln>
                <a:solidFill>
                  <a:prstClr val="black"/>
                </a:solidFill>
                <a:effectLst/>
                <a:uLnTx/>
                <a:uFillTx/>
                <a:latin typeface="Tw Cen MT"/>
                <a:ea typeface="+mn-ea"/>
                <a:cs typeface="+mn-cs"/>
              </a:rPr>
              <a:t>)</a:t>
            </a:r>
            <a:r>
              <a:rPr kumimoji="0" lang="ru-RU"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ru-RU"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с </a:t>
            </a:r>
            <a:r>
              <a:rPr kumimoji="0" lang="ru-RU" sz="1800" b="0" i="0" u="none" strike="noStrike" kern="1200" cap="none" spc="0" normalizeH="0" baseline="0" noProof="0" dirty="0">
                <a:ln>
                  <a:noFill/>
                </a:ln>
                <a:solidFill>
                  <a:srgbClr val="0BD0D9"/>
                </a:solidFill>
                <a:effectLst/>
                <a:uLnTx/>
                <a:uFillTx/>
                <a:latin typeface="Calibri" panose="020F0502020204030204" pitchFamily="34" charset="0"/>
                <a:ea typeface="+mn-ea"/>
                <a:cs typeface="+mn-cs"/>
              </a:rPr>
              <a:t>запаздыванием и поворотом</a:t>
            </a:r>
            <a:r>
              <a:rPr kumimoji="0" lang="ru-RU"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на угол </a:t>
            </a:r>
            <a:r>
              <a:rPr kumimoji="0" lang="ru-RU"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sym typeface="Symbol"/>
              </a:rPr>
              <a:t>.</a:t>
            </a:r>
          </a:p>
          <a:p>
            <a:pPr marL="0" marR="0" lvl="0" indent="-240030" algn="l" defTabSz="914400" rtl="0" eaLnBrk="1" fontAlgn="auto" latinLnBrk="0" hangingPunct="1">
              <a:lnSpc>
                <a:spcPct val="100000"/>
              </a:lnSpc>
              <a:spcBef>
                <a:spcPts val="525"/>
              </a:spcBef>
              <a:spcAft>
                <a:spcPts val="0"/>
              </a:spcAft>
              <a:buClr>
                <a:srgbClr val="009DD9"/>
              </a:buClr>
              <a:buSzPct val="60000"/>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sym typeface="Symbol"/>
              </a:rPr>
              <a:t>ФДУ</a:t>
            </a:r>
            <a:r>
              <a:rPr kumimoji="0" lang="en-US" sz="1800" b="0" i="0" u="none" strike="noStrike" kern="1200" cap="none" spc="0" normalizeH="0" baseline="0" noProof="0" dirty="0">
                <a:ln>
                  <a:noFill/>
                </a:ln>
                <a:solidFill>
                  <a:prstClr val="black"/>
                </a:solidFill>
                <a:effectLst/>
                <a:uLnTx/>
                <a:uFillTx/>
                <a:latin typeface="Tw Cen MT"/>
                <a:ea typeface="+mn-ea"/>
                <a:cs typeface="+mn-cs"/>
              </a:rPr>
              <a:t> </a:t>
            </a:r>
            <a:r>
              <a:rPr kumimoji="0" lang="ru-RU"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описывают динамику в нелинейных оптических системах с обратной связью. </a:t>
            </a:r>
            <a:r>
              <a:rPr kumimoji="0" lang="ru-RU" sz="1800" b="0" i="0" u="none" strike="noStrike" kern="1200" cap="none" spc="0" normalizeH="0" baseline="0" noProof="0" dirty="0">
                <a:ln>
                  <a:noFill/>
                </a:ln>
                <a:solidFill>
                  <a:srgbClr val="0BD0D9"/>
                </a:solidFill>
                <a:effectLst/>
                <a:uLnTx/>
                <a:uFillTx/>
                <a:latin typeface="Calibri" panose="020F0502020204030204" pitchFamily="34" charset="0"/>
                <a:ea typeface="+mn-ea"/>
                <a:cs typeface="+mn-cs"/>
              </a:rPr>
              <a:t>Управление преобразованием аргументов </a:t>
            </a:r>
            <a:r>
              <a:rPr kumimoji="0" lang="ru-RU"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ru-RU" sz="1800" b="0" i="0" u="none" strike="noStrike" kern="1200" cap="none" spc="0" normalizeH="0" baseline="0" noProof="0" dirty="0">
                <a:ln>
                  <a:noFill/>
                </a:ln>
                <a:solidFill>
                  <a:srgbClr val="009DD9"/>
                </a:solidFill>
                <a:effectLst/>
                <a:uLnTx/>
                <a:uFillTx/>
                <a:latin typeface="Calibri" panose="020F0502020204030204" pitchFamily="34" charset="0"/>
                <a:ea typeface="+mn-ea"/>
                <a:cs typeface="+mn-cs"/>
              </a:rPr>
              <a:t>новый тип </a:t>
            </a:r>
            <a:r>
              <a:rPr kumimoji="0" lang="ru-RU"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задач управления для ФДУ.</a:t>
            </a:r>
          </a:p>
        </p:txBody>
      </p:sp>
      <p:pic>
        <p:nvPicPr>
          <p:cNvPr id="43015" name="Picture 7"/>
          <p:cNvPicPr>
            <a:picLocks noChangeAspect="1" noChangeArrowheads="1"/>
          </p:cNvPicPr>
          <p:nvPr/>
        </p:nvPicPr>
        <p:blipFill>
          <a:blip r:embed="rId7" cstate="print"/>
          <a:srcRect/>
          <a:stretch>
            <a:fillRect/>
          </a:stretch>
        </p:blipFill>
        <p:spPr bwMode="auto">
          <a:xfrm>
            <a:off x="319088" y="5038568"/>
            <a:ext cx="5024437" cy="409732"/>
          </a:xfrm>
          <a:prstGeom prst="rect">
            <a:avLst/>
          </a:prstGeom>
          <a:noFill/>
          <a:ln w="9525">
            <a:noFill/>
            <a:miter lim="800000"/>
            <a:headEnd/>
            <a:tailEnd/>
          </a:ln>
        </p:spPr>
      </p:pic>
      <p:pic>
        <p:nvPicPr>
          <p:cNvPr id="43017" name="Picture 9"/>
          <p:cNvPicPr>
            <a:picLocks noChangeAspect="1" noChangeArrowheads="1"/>
          </p:cNvPicPr>
          <p:nvPr/>
        </p:nvPicPr>
        <p:blipFill>
          <a:blip r:embed="rId8" cstate="print"/>
          <a:srcRect/>
          <a:stretch>
            <a:fillRect/>
          </a:stretch>
        </p:blipFill>
        <p:spPr bwMode="auto">
          <a:xfrm>
            <a:off x="862013" y="3714751"/>
            <a:ext cx="6624637" cy="685798"/>
          </a:xfrm>
          <a:prstGeom prst="rect">
            <a:avLst/>
          </a:prstGeom>
          <a:noFill/>
          <a:ln w="9525">
            <a:noFill/>
            <a:miter lim="800000"/>
            <a:headEnd/>
            <a:tailEnd/>
          </a:ln>
        </p:spPr>
      </p:pic>
      <p:sp>
        <p:nvSpPr>
          <p:cNvPr id="22" name="Содержимое 9"/>
          <p:cNvSpPr txBox="1">
            <a:spLocks/>
          </p:cNvSpPr>
          <p:nvPr/>
        </p:nvSpPr>
        <p:spPr>
          <a:xfrm>
            <a:off x="295275" y="4457699"/>
            <a:ext cx="8077200" cy="419101"/>
          </a:xfrm>
          <a:prstGeom prst="rect">
            <a:avLst/>
          </a:prstGeom>
        </p:spPr>
        <p:txBody>
          <a:bodyPr vert="horz">
            <a:noAutofit/>
          </a:bodyPr>
          <a:lstStyle/>
          <a:p>
            <a:pPr marL="0" marR="0" lvl="0" indent="-240030" algn="l" defTabSz="914400" rtl="0" eaLnBrk="1" fontAlgn="auto" latinLnBrk="0" hangingPunct="1">
              <a:lnSpc>
                <a:spcPct val="100000"/>
              </a:lnSpc>
              <a:spcBef>
                <a:spcPts val="525"/>
              </a:spcBef>
              <a:spcAft>
                <a:spcPts val="0"/>
              </a:spcAft>
              <a:buClr>
                <a:srgbClr val="009DD9"/>
              </a:buClr>
              <a:buSzPct val="60000"/>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ФДУ диффузии со </a:t>
            </a:r>
            <a:r>
              <a:rPr kumimoji="0" lang="ru-RU" sz="1800" b="0" i="0" u="none" strike="noStrike" kern="1200" cap="none" spc="0" normalizeH="0" baseline="0" noProof="0" dirty="0">
                <a:ln>
                  <a:noFill/>
                </a:ln>
                <a:solidFill>
                  <a:srgbClr val="0BD0D9"/>
                </a:solidFill>
                <a:effectLst/>
                <a:uLnTx/>
                <a:uFillTx/>
                <a:latin typeface="Calibri" panose="020F0502020204030204" pitchFamily="34" charset="0"/>
                <a:ea typeface="+mn-ea"/>
                <a:cs typeface="+mn-cs"/>
              </a:rPr>
              <a:t>сдвигом пространственных аргументов</a:t>
            </a:r>
            <a:r>
              <a:rPr kumimoji="0" lang="ru-RU"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p>
        </p:txBody>
      </p:sp>
    </p:spTree>
    <p:extLst>
      <p:ext uri="{BB962C8B-B14F-4D97-AF65-F5344CB8AC3E}">
        <p14:creationId xmlns:p14="http://schemas.microsoft.com/office/powerpoint/2010/main" val="12317466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49896" y="188640"/>
            <a:ext cx="6444208" cy="990600"/>
          </a:xfrm>
        </p:spPr>
        <p:txBody>
          <a:bodyPr>
            <a:normAutofit fontScale="90000"/>
          </a:bodyPr>
          <a:lstStyle/>
          <a:p>
            <a:pPr algn="ctr"/>
            <a:r>
              <a:rPr lang="ru-RU" sz="2800" dirty="0">
                <a:solidFill>
                  <a:schemeClr val="accent2"/>
                </a:solidFill>
                <a:latin typeface="Calibri" pitchFamily="34" charset="0"/>
              </a:rPr>
              <a:t>Структурообразование в ФДУ с управляемым преобразованием аргументов</a:t>
            </a:r>
            <a:endParaRPr lang="ru-RU" sz="2800" dirty="0">
              <a:solidFill>
                <a:schemeClr val="accent2"/>
              </a:solidFill>
            </a:endParaRPr>
          </a:p>
        </p:txBody>
      </p:sp>
      <p:sp>
        <p:nvSpPr>
          <p:cNvPr id="7" name="Прямоугольник 9"/>
          <p:cNvSpPr/>
          <p:nvPr/>
        </p:nvSpPr>
        <p:spPr>
          <a:xfrm>
            <a:off x="164654" y="1737767"/>
            <a:ext cx="4359721"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Исследование ФДУ диффузии в круге позволяет </a:t>
            </a:r>
            <a:r>
              <a:rPr kumimoji="0" lang="ru-RU" sz="1800" b="0" i="0" u="none" strike="noStrike" kern="1200" cap="none" spc="0" normalizeH="0" baseline="0" noProof="0" dirty="0">
                <a:ln>
                  <a:noFill/>
                </a:ln>
                <a:solidFill>
                  <a:srgbClr val="009DD9"/>
                </a:solidFill>
                <a:effectLst/>
                <a:uLnTx/>
                <a:uFillTx/>
                <a:latin typeface="Calibri" pitchFamily="34" charset="0"/>
                <a:ea typeface="+mn-ea"/>
                <a:cs typeface="+mn-cs"/>
              </a:rPr>
              <a:t>описать и предсказать </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условия возникновение типичных явлений самоорганизации светового поля в форме  </a:t>
            </a:r>
            <a:r>
              <a:rPr kumimoji="0" lang="ru-RU" sz="1800" b="0" i="0" u="none" strike="noStrike" kern="1200" cap="none" spc="0" normalizeH="0" baseline="0" noProof="0" dirty="0">
                <a:ln>
                  <a:noFill/>
                </a:ln>
                <a:solidFill>
                  <a:srgbClr val="009DD9"/>
                </a:solidFill>
                <a:effectLst/>
                <a:uLnTx/>
                <a:uFillTx/>
                <a:latin typeface="Calibri" pitchFamily="34" charset="0"/>
                <a:ea typeface="+mn-ea"/>
                <a:cs typeface="+mn-cs"/>
              </a:rPr>
              <a:t>ротационных,</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ru-RU" sz="1800" b="0" i="0" u="none" strike="noStrike" kern="1200" cap="none" spc="0" normalizeH="0" baseline="0" noProof="0" dirty="0">
                <a:ln>
                  <a:noFill/>
                </a:ln>
                <a:solidFill>
                  <a:srgbClr val="009DD9"/>
                </a:solidFill>
                <a:effectLst/>
                <a:uLnTx/>
                <a:uFillTx/>
                <a:latin typeface="Calibri" pitchFamily="34" charset="0"/>
                <a:ea typeface="+mn-ea"/>
                <a:cs typeface="+mn-cs"/>
              </a:rPr>
              <a:t>спиральных</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ru-RU" sz="1800" b="0" i="0" u="none" strike="noStrike" kern="1200" cap="none" spc="0" normalizeH="0" baseline="0" noProof="0" dirty="0">
                <a:ln>
                  <a:noFill/>
                </a:ln>
                <a:solidFill>
                  <a:srgbClr val="009DD9"/>
                </a:solidFill>
                <a:effectLst/>
                <a:uLnTx/>
                <a:uFillTx/>
                <a:latin typeface="Calibri" pitchFamily="34" charset="0"/>
                <a:ea typeface="+mn-ea"/>
                <a:cs typeface="+mn-cs"/>
              </a:rPr>
              <a:t>стоячих</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 волн. </a:t>
            </a:r>
          </a:p>
        </p:txBody>
      </p:sp>
      <p:sp>
        <p:nvSpPr>
          <p:cNvPr id="7168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71691" name="Rectangle 1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71693"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71695" name="Rectangle 1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40967" name="Picture 7"/>
          <p:cNvPicPr>
            <a:picLocks noChangeAspect="1" noChangeArrowheads="1"/>
          </p:cNvPicPr>
          <p:nvPr/>
        </p:nvPicPr>
        <p:blipFill>
          <a:blip r:embed="rId3" cstate="print"/>
          <a:srcRect/>
          <a:stretch>
            <a:fillRect/>
          </a:stretch>
        </p:blipFill>
        <p:spPr bwMode="auto">
          <a:xfrm>
            <a:off x="5419726" y="1933575"/>
            <a:ext cx="2340832" cy="2205038"/>
          </a:xfrm>
          <a:prstGeom prst="rect">
            <a:avLst/>
          </a:prstGeom>
          <a:noFill/>
          <a:ln w="9525">
            <a:noFill/>
            <a:miter lim="800000"/>
            <a:headEnd/>
            <a:tailEnd/>
          </a:ln>
          <a:scene3d>
            <a:camera prst="isometricOffAxis2Right"/>
            <a:lightRig rig="threePt" dir="t"/>
          </a:scene3d>
        </p:spPr>
      </p:pic>
      <p:pic>
        <p:nvPicPr>
          <p:cNvPr id="40968" name="Picture 8"/>
          <p:cNvPicPr>
            <a:picLocks noChangeAspect="1" noChangeArrowheads="1"/>
          </p:cNvPicPr>
          <p:nvPr/>
        </p:nvPicPr>
        <p:blipFill>
          <a:blip r:embed="rId4" cstate="print"/>
          <a:srcRect/>
          <a:stretch>
            <a:fillRect/>
          </a:stretch>
        </p:blipFill>
        <p:spPr bwMode="auto">
          <a:xfrm>
            <a:off x="6933328" y="1895475"/>
            <a:ext cx="2298447" cy="2176462"/>
          </a:xfrm>
          <a:prstGeom prst="rect">
            <a:avLst/>
          </a:prstGeom>
          <a:noFill/>
          <a:ln w="9525">
            <a:noFill/>
            <a:miter lim="800000"/>
            <a:headEnd/>
            <a:tailEnd/>
          </a:ln>
          <a:scene3d>
            <a:camera prst="isometricOffAxis2Right"/>
            <a:lightRig rig="threePt" dir="t"/>
          </a:scene3d>
        </p:spPr>
      </p:pic>
      <p:pic>
        <p:nvPicPr>
          <p:cNvPr id="40969" name="Picture 9"/>
          <p:cNvPicPr>
            <a:picLocks noChangeAspect="1" noChangeArrowheads="1"/>
          </p:cNvPicPr>
          <p:nvPr/>
        </p:nvPicPr>
        <p:blipFill>
          <a:blip r:embed="rId5" cstate="print"/>
          <a:srcRect/>
          <a:stretch>
            <a:fillRect/>
          </a:stretch>
        </p:blipFill>
        <p:spPr bwMode="auto">
          <a:xfrm>
            <a:off x="3652700" y="4346142"/>
            <a:ext cx="3071949" cy="2159433"/>
          </a:xfrm>
          <a:prstGeom prst="rect">
            <a:avLst/>
          </a:prstGeom>
          <a:noFill/>
          <a:ln w="9525">
            <a:noFill/>
            <a:miter lim="800000"/>
            <a:headEnd/>
            <a:tailEnd/>
          </a:ln>
          <a:scene3d>
            <a:camera prst="isometricOffAxis2Right"/>
            <a:lightRig rig="threePt" dir="t"/>
          </a:scene3d>
        </p:spPr>
      </p:pic>
      <p:pic>
        <p:nvPicPr>
          <p:cNvPr id="40970" name="Picture 10"/>
          <p:cNvPicPr>
            <a:picLocks noChangeAspect="1" noChangeArrowheads="1"/>
          </p:cNvPicPr>
          <p:nvPr/>
        </p:nvPicPr>
        <p:blipFill>
          <a:blip r:embed="rId6" cstate="print"/>
          <a:srcRect/>
          <a:stretch>
            <a:fillRect/>
          </a:stretch>
        </p:blipFill>
        <p:spPr bwMode="auto">
          <a:xfrm>
            <a:off x="5081589" y="4333875"/>
            <a:ext cx="3160252" cy="2133600"/>
          </a:xfrm>
          <a:prstGeom prst="rect">
            <a:avLst/>
          </a:prstGeom>
          <a:noFill/>
          <a:ln w="9525">
            <a:noFill/>
            <a:miter lim="800000"/>
            <a:headEnd/>
            <a:tailEnd/>
          </a:ln>
          <a:scene3d>
            <a:camera prst="isometricOffAxis2Right"/>
            <a:lightRig rig="threePt" dir="t"/>
          </a:scene3d>
        </p:spPr>
      </p:pic>
      <p:pic>
        <p:nvPicPr>
          <p:cNvPr id="40971" name="Picture 11"/>
          <p:cNvPicPr>
            <a:picLocks noChangeAspect="1" noChangeArrowheads="1"/>
          </p:cNvPicPr>
          <p:nvPr/>
        </p:nvPicPr>
        <p:blipFill>
          <a:blip r:embed="rId7" cstate="print"/>
          <a:srcRect/>
          <a:stretch>
            <a:fillRect/>
          </a:stretch>
        </p:blipFill>
        <p:spPr bwMode="auto">
          <a:xfrm>
            <a:off x="6472238" y="4219955"/>
            <a:ext cx="3328987" cy="2247519"/>
          </a:xfrm>
          <a:prstGeom prst="rect">
            <a:avLst/>
          </a:prstGeom>
          <a:noFill/>
          <a:ln w="9525">
            <a:noFill/>
            <a:miter lim="800000"/>
            <a:headEnd/>
            <a:tailEnd/>
          </a:ln>
          <a:scene3d>
            <a:camera prst="isometricOffAxis2Right"/>
            <a:lightRig rig="threePt" dir="t"/>
          </a:scene3d>
        </p:spPr>
      </p:pic>
      <p:sp>
        <p:nvSpPr>
          <p:cNvPr id="24" name="Прямоугольник 23"/>
          <p:cNvSpPr/>
          <p:nvPr/>
        </p:nvSpPr>
        <p:spPr>
          <a:xfrm>
            <a:off x="200025" y="3645024"/>
            <a:ext cx="4371975" cy="28623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Сочетание параметров </a:t>
            </a:r>
            <a:r>
              <a:rPr kumimoji="0" lang="ru-RU" sz="1800" b="0" i="0" u="none" strike="noStrike" kern="1200" cap="none" spc="0" normalizeH="0" baseline="0" noProof="0" dirty="0">
                <a:ln>
                  <a:noFill/>
                </a:ln>
                <a:solidFill>
                  <a:srgbClr val="009DD9"/>
                </a:solidFill>
                <a:effectLst/>
                <a:uLnTx/>
                <a:uFillTx/>
                <a:latin typeface="Calibri" pitchFamily="34" charset="0"/>
                <a:ea typeface="+mn-ea"/>
                <a:cs typeface="+mn-cs"/>
              </a:rPr>
              <a:t>локальных</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 (диффузия) и </a:t>
            </a:r>
            <a:r>
              <a:rPr kumimoji="0" lang="ru-RU" sz="1800" b="0" i="0" u="none" strike="noStrike" kern="1200" cap="none" spc="0" normalizeH="0" baseline="0" noProof="0" dirty="0">
                <a:ln>
                  <a:noFill/>
                </a:ln>
                <a:solidFill>
                  <a:srgbClr val="009DD9"/>
                </a:solidFill>
                <a:effectLst/>
                <a:uLnTx/>
                <a:uFillTx/>
                <a:latin typeface="Calibri" pitchFamily="34" charset="0"/>
                <a:ea typeface="+mn-ea"/>
                <a:cs typeface="+mn-cs"/>
              </a:rPr>
              <a:t>нелокальных</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 преобразований (запаздывание, поворот) дает уникальную возможность моделировать </a:t>
            </a:r>
            <a:r>
              <a:rPr kumimoji="0" lang="ru-RU" sz="1800" b="0" i="0" u="none" strike="noStrike" kern="1200" cap="none" spc="0" normalizeH="0" baseline="0" noProof="0" dirty="0">
                <a:ln>
                  <a:noFill/>
                </a:ln>
                <a:solidFill>
                  <a:srgbClr val="009DD9"/>
                </a:solidFill>
                <a:effectLst/>
                <a:uLnTx/>
                <a:uFillTx/>
                <a:latin typeface="Calibri" pitchFamily="34" charset="0"/>
                <a:ea typeface="+mn-ea"/>
                <a:cs typeface="+mn-cs"/>
              </a:rPr>
              <a:t>богатую пространственно-временную динамику,</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 реализовывать механизмы </a:t>
            </a:r>
            <a:r>
              <a:rPr kumimoji="0" lang="ru-RU" sz="1800" b="0" i="0" u="none" strike="noStrike" kern="1200" cap="none" spc="0" normalizeH="0" baseline="0" noProof="0" dirty="0">
                <a:ln>
                  <a:noFill/>
                </a:ln>
                <a:solidFill>
                  <a:srgbClr val="009DD9"/>
                </a:solidFill>
                <a:effectLst/>
                <a:uLnTx/>
                <a:uFillTx/>
                <a:latin typeface="Calibri" pitchFamily="34" charset="0"/>
                <a:ea typeface="+mn-ea"/>
                <a:cs typeface="+mn-cs"/>
              </a:rPr>
              <a:t>конкуренции</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a:t>
            </a:r>
            <a:r>
              <a:rPr kumimoji="0" lang="ru-RU" sz="1800" b="0" i="0" u="none" strike="noStrike" kern="1200" cap="none" spc="0" normalizeH="0" baseline="0" noProof="0" dirty="0">
                <a:ln>
                  <a:noFill/>
                </a:ln>
                <a:solidFill>
                  <a:srgbClr val="009DD9"/>
                </a:solidFill>
                <a:effectLst/>
                <a:uLnTx/>
                <a:uFillTx/>
                <a:latin typeface="Calibri" pitchFamily="34" charset="0"/>
                <a:ea typeface="+mn-ea"/>
                <a:cs typeface="+mn-cs"/>
              </a:rPr>
              <a:t>кооперации</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 оптических структур и использовать их для задач </a:t>
            </a:r>
            <a:r>
              <a:rPr kumimoji="0" lang="ru-RU" sz="1800" b="0" i="0" u="none" strike="noStrike" kern="1200" cap="none" spc="0" normalizeH="0" baseline="0" noProof="0" dirty="0">
                <a:ln>
                  <a:noFill/>
                </a:ln>
                <a:solidFill>
                  <a:srgbClr val="009DD9"/>
                </a:solidFill>
                <a:effectLst/>
                <a:uLnTx/>
                <a:uFillTx/>
                <a:latin typeface="Calibri" pitchFamily="34" charset="0"/>
                <a:ea typeface="+mn-ea"/>
                <a:cs typeface="+mn-cs"/>
              </a:rPr>
              <a:t>оптической обработки информации</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a:t>
            </a:r>
          </a:p>
        </p:txBody>
      </p:sp>
      <p:pic>
        <p:nvPicPr>
          <p:cNvPr id="40972" name="Picture 12"/>
          <p:cNvPicPr>
            <a:picLocks noChangeAspect="1" noChangeArrowheads="1"/>
          </p:cNvPicPr>
          <p:nvPr/>
        </p:nvPicPr>
        <p:blipFill>
          <a:blip r:embed="rId8" cstate="print"/>
          <a:srcRect/>
          <a:stretch>
            <a:fillRect/>
          </a:stretch>
        </p:blipFill>
        <p:spPr bwMode="auto">
          <a:xfrm>
            <a:off x="4057651" y="1961871"/>
            <a:ext cx="2324099" cy="2238654"/>
          </a:xfrm>
          <a:prstGeom prst="rect">
            <a:avLst/>
          </a:prstGeom>
          <a:noFill/>
          <a:ln w="9525">
            <a:noFill/>
            <a:miter lim="800000"/>
            <a:headEnd/>
            <a:tailEnd/>
          </a:ln>
          <a:scene3d>
            <a:camera prst="isometricOffAxis2Right"/>
            <a:lightRig rig="threePt" dir="t"/>
          </a:scene3d>
        </p:spPr>
      </p:pic>
    </p:spTree>
    <p:extLst>
      <p:ext uri="{BB962C8B-B14F-4D97-AF65-F5344CB8AC3E}">
        <p14:creationId xmlns:p14="http://schemas.microsoft.com/office/powerpoint/2010/main" val="31905469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7700" y="213023"/>
            <a:ext cx="8334375" cy="990600"/>
          </a:xfrm>
        </p:spPr>
        <p:txBody>
          <a:bodyPr>
            <a:normAutofit/>
          </a:bodyPr>
          <a:lstStyle/>
          <a:p>
            <a:r>
              <a:rPr lang="ru-RU" sz="2800" dirty="0">
                <a:solidFill>
                  <a:schemeClr val="accent2"/>
                </a:solidFill>
                <a:latin typeface="Calibri" pitchFamily="34" charset="0"/>
              </a:rPr>
              <a:t>ФДУ диффузии с управляемой Фурье-фильтрацией</a:t>
            </a:r>
          </a:p>
        </p:txBody>
      </p:sp>
      <p:sp>
        <p:nvSpPr>
          <p:cNvPr id="18" name="TextBox 17"/>
          <p:cNvSpPr txBox="1"/>
          <p:nvPr/>
        </p:nvSpPr>
        <p:spPr>
          <a:xfrm>
            <a:off x="190499" y="1581747"/>
            <a:ext cx="5533629"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9DD9"/>
                </a:solidFill>
                <a:effectLst/>
                <a:uLnTx/>
                <a:uFillTx/>
                <a:latin typeface="Calibri" pitchFamily="34" charset="0"/>
                <a:ea typeface="+mn-ea"/>
                <a:cs typeface="+mn-cs"/>
              </a:rPr>
              <a:t>Фурье-фильтрация (ФФ)</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 - изменение функции (изображения) посредством </a:t>
            </a:r>
            <a:r>
              <a:rPr kumimoji="0" lang="ru-RU" sz="1800" b="0" i="0" u="none" strike="noStrike" kern="1200" cap="none" spc="0" normalizeH="0" baseline="0" noProof="0" dirty="0">
                <a:ln>
                  <a:noFill/>
                </a:ln>
                <a:solidFill>
                  <a:srgbClr val="009DD9"/>
                </a:solidFill>
                <a:effectLst/>
                <a:uLnTx/>
                <a:uFillTx/>
                <a:latin typeface="Calibri" pitchFamily="34" charset="0"/>
                <a:ea typeface="+mn-ea"/>
                <a:cs typeface="+mn-cs"/>
              </a:rPr>
              <a:t>воздействия на коэффициенты её разложения в ряд (интеграл) Фурье</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ru-RU" sz="1800" b="0" i="0" u="none" strike="noStrike" kern="1200" cap="none" spc="0" normalizeH="0" baseline="0" noProof="0" dirty="0">
                <a:ln>
                  <a:noFill/>
                </a:ln>
                <a:solidFill>
                  <a:srgbClr val="009DD9"/>
                </a:solidFill>
                <a:effectLst/>
                <a:uLnTx/>
                <a:uFillTx/>
                <a:latin typeface="Calibri" pitchFamily="34" charset="0"/>
                <a:ea typeface="+mn-ea"/>
                <a:cs typeface="+mn-cs"/>
              </a:rPr>
              <a:t>ФФ</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 реализуется </a:t>
            </a:r>
            <a:r>
              <a:rPr kumimoji="0" lang="ru-RU" sz="1800" b="0" i="0" u="none" strike="noStrike" kern="1200" cap="none" spc="0" normalizeH="0" baseline="0" noProof="0" dirty="0">
                <a:ln>
                  <a:noFill/>
                </a:ln>
                <a:solidFill>
                  <a:srgbClr val="0F6FC6"/>
                </a:solidFill>
                <a:effectLst/>
                <a:uLnTx/>
                <a:uFillTx/>
                <a:latin typeface="Calibri" pitchFamily="34" charset="0"/>
                <a:ea typeface="+mn-ea"/>
                <a:cs typeface="+mn-cs"/>
              </a:rPr>
              <a:t>программно </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или </a:t>
            </a:r>
            <a:r>
              <a:rPr kumimoji="0" lang="ru-RU" sz="1800" b="0" i="0" u="none" strike="noStrike" kern="1200" cap="none" spc="0" normalizeH="0" baseline="0" noProof="0" dirty="0">
                <a:ln>
                  <a:noFill/>
                </a:ln>
                <a:solidFill>
                  <a:srgbClr val="0F6FC6"/>
                </a:solidFill>
                <a:effectLst/>
                <a:uLnTx/>
                <a:uFillTx/>
                <a:latin typeface="Calibri" pitchFamily="34" charset="0"/>
                <a:ea typeface="+mn-ea"/>
                <a:cs typeface="+mn-cs"/>
              </a:rPr>
              <a:t>оптически</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 (см. рис., конфокальная система двух линз)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9DD9"/>
                </a:solidFill>
                <a:effectLst/>
                <a:uLnTx/>
                <a:uFillTx/>
                <a:latin typeface="Calibri" pitchFamily="34" charset="0"/>
                <a:ea typeface="+mn-ea"/>
                <a:cs typeface="+mn-cs"/>
              </a:rPr>
              <a:t>ФФ </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используется для решения задач:</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ru-RU" sz="1800" b="0" i="0" u="none" strike="noStrike" kern="1200" cap="none" spc="0" normalizeH="0" baseline="0" noProof="0" dirty="0">
                <a:ln>
                  <a:noFill/>
                </a:ln>
                <a:solidFill>
                  <a:srgbClr val="009DD9"/>
                </a:solidFill>
                <a:effectLst/>
                <a:uLnTx/>
                <a:uFillTx/>
                <a:latin typeface="Calibri" pitchFamily="34" charset="0"/>
                <a:ea typeface="+mn-ea"/>
                <a:cs typeface="+mn-cs"/>
              </a:rPr>
              <a:t>визуализация и управление</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 фазой волны;</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 адаптивное </a:t>
            </a:r>
            <a:r>
              <a:rPr kumimoji="0" lang="ru-RU" sz="1800" b="0" i="0" u="none" strike="noStrike" kern="1200" cap="none" spc="0" normalizeH="0" baseline="0" noProof="0" dirty="0">
                <a:ln>
                  <a:noFill/>
                </a:ln>
                <a:solidFill>
                  <a:srgbClr val="009DD9"/>
                </a:solidFill>
                <a:effectLst/>
                <a:uLnTx/>
                <a:uFillTx/>
                <a:latin typeface="Calibri" pitchFamily="34" charset="0"/>
                <a:ea typeface="+mn-ea"/>
                <a:cs typeface="+mn-cs"/>
              </a:rPr>
              <a:t>подавление искажений;</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ru-RU" sz="1800" b="0" i="0" u="none" strike="noStrike" kern="1200" cap="none" spc="0" normalizeH="0" baseline="0" noProof="0" dirty="0">
                <a:ln>
                  <a:noFill/>
                </a:ln>
                <a:solidFill>
                  <a:srgbClr val="009DD9"/>
                </a:solidFill>
                <a:effectLst/>
                <a:uLnTx/>
                <a:uFillTx/>
                <a:latin typeface="Calibri" pitchFamily="34" charset="0"/>
                <a:ea typeface="+mn-ea"/>
                <a:cs typeface="+mn-cs"/>
              </a:rPr>
              <a:t>высокоразрешающая коррекция </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волнового фронта;</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ru-RU" sz="1800" b="0" i="0" u="none" strike="noStrike" kern="1200" cap="none" spc="0" normalizeH="0" baseline="0" noProof="0" dirty="0">
                <a:ln>
                  <a:noFill/>
                </a:ln>
                <a:solidFill>
                  <a:srgbClr val="009DD9"/>
                </a:solidFill>
                <a:effectLst/>
                <a:uLnTx/>
                <a:uFillTx/>
                <a:latin typeface="Calibri" pitchFamily="34" charset="0"/>
                <a:ea typeface="+mn-ea"/>
                <a:cs typeface="+mn-cs"/>
              </a:rPr>
              <a:t>формирование и стабилизация </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оптических структур с заданными свойствами. </a:t>
            </a:r>
          </a:p>
        </p:txBody>
      </p:sp>
      <p:sp>
        <p:nvSpPr>
          <p:cNvPr id="25" name="TextBox 24"/>
          <p:cNvSpPr txBox="1"/>
          <p:nvPr/>
        </p:nvSpPr>
        <p:spPr>
          <a:xfrm>
            <a:off x="107504" y="4869160"/>
            <a:ext cx="6162675"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С помощью </a:t>
            </a:r>
            <a:r>
              <a:rPr kumimoji="0" lang="ru-RU" sz="1800" b="0" i="0" u="none" strike="noStrike" kern="1200" cap="none" spc="0" normalizeH="0" baseline="0" noProof="0" dirty="0">
                <a:ln>
                  <a:noFill/>
                </a:ln>
                <a:solidFill>
                  <a:srgbClr val="0F6FC6"/>
                </a:solidFill>
                <a:effectLst/>
                <a:uLnTx/>
                <a:uFillTx/>
                <a:latin typeface="Calibri" pitchFamily="34" charset="0"/>
                <a:ea typeface="+mn-ea"/>
                <a:cs typeface="+mn-cs"/>
              </a:rPr>
              <a:t>теории бифуркаций </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и </a:t>
            </a:r>
            <a:r>
              <a:rPr kumimoji="0" lang="ru-RU" sz="1800" b="0" i="0" u="none" strike="noStrike" kern="1200" cap="none" spc="0" normalizeH="0" baseline="0" noProof="0" dirty="0">
                <a:ln>
                  <a:noFill/>
                </a:ln>
                <a:solidFill>
                  <a:srgbClr val="0F6FC6"/>
                </a:solidFill>
                <a:effectLst/>
                <a:uLnTx/>
                <a:uFillTx/>
                <a:latin typeface="Calibri" pitchFamily="34" charset="0"/>
                <a:ea typeface="+mn-ea"/>
                <a:cs typeface="+mn-cs"/>
              </a:rPr>
              <a:t>ФФ</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 построены новые типы самоорганизации светового поля: </a:t>
            </a:r>
            <a:r>
              <a:rPr kumimoji="0" lang="ru-RU" sz="1800" b="0" i="0" u="none" strike="noStrike" kern="1200" cap="none" spc="0" normalizeH="0" baseline="0" noProof="0" dirty="0">
                <a:ln>
                  <a:noFill/>
                </a:ln>
                <a:solidFill>
                  <a:srgbClr val="009DD9"/>
                </a:solidFill>
                <a:effectLst/>
                <a:uLnTx/>
                <a:uFillTx/>
                <a:latin typeface="Calibri" pitchFamily="34" charset="0"/>
                <a:ea typeface="+mn-ea"/>
                <a:cs typeface="+mn-cs"/>
              </a:rPr>
              <a:t>вращающиеся волны с узлами</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 и </a:t>
            </a:r>
            <a:r>
              <a:rPr kumimoji="0" lang="ru-RU" sz="1800" b="0" i="0" u="none" strike="noStrike" kern="1200" cap="none" spc="0" normalizeH="0" baseline="0" noProof="0" dirty="0">
                <a:ln>
                  <a:noFill/>
                </a:ln>
                <a:solidFill>
                  <a:srgbClr val="009DD9"/>
                </a:solidFill>
                <a:effectLst/>
                <a:uLnTx/>
                <a:uFillTx/>
                <a:latin typeface="Calibri" pitchFamily="34" charset="0"/>
                <a:ea typeface="+mn-ea"/>
                <a:cs typeface="+mn-cs"/>
              </a:rPr>
              <a:t>пульсирующие структуры </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(см. рис.). Исследование управляемой </a:t>
            </a:r>
            <a:r>
              <a:rPr kumimoji="0" lang="ru-RU" sz="1800" b="0" i="0" u="none" strike="noStrike" kern="1200" cap="none" spc="0" normalizeH="0" baseline="0" noProof="0" dirty="0">
                <a:ln>
                  <a:noFill/>
                </a:ln>
                <a:solidFill>
                  <a:srgbClr val="009DD9"/>
                </a:solidFill>
                <a:effectLst/>
                <a:uLnTx/>
                <a:uFillTx/>
                <a:latin typeface="Calibri" pitchFamily="34" charset="0"/>
                <a:ea typeface="+mn-ea"/>
                <a:cs typeface="+mn-cs"/>
              </a:rPr>
              <a:t>ФФ</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 –  перспективное направление развития современной теории и прикладных методов </a:t>
            </a:r>
            <a:r>
              <a:rPr kumimoji="0" lang="ru-RU" sz="1800" b="0" i="0" u="none" strike="noStrike" kern="1200" cap="none" spc="0" normalizeH="0" baseline="0" noProof="0" dirty="0">
                <a:ln>
                  <a:noFill/>
                </a:ln>
                <a:solidFill>
                  <a:srgbClr val="0F6FC6"/>
                </a:solidFill>
                <a:effectLst/>
                <a:uLnTx/>
                <a:uFillTx/>
                <a:latin typeface="Calibri" pitchFamily="34" charset="0"/>
                <a:ea typeface="+mn-ea"/>
                <a:cs typeface="+mn-cs"/>
              </a:rPr>
              <a:t>оптимального управления </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и</a:t>
            </a:r>
            <a:r>
              <a:rPr kumimoji="0" lang="ru-RU" sz="1800" b="0" i="0" u="none" strike="noStrike" kern="1200" cap="none" spc="0" normalizeH="0" baseline="0" noProof="0" dirty="0">
                <a:ln>
                  <a:noFill/>
                </a:ln>
                <a:solidFill>
                  <a:srgbClr val="0F6FC6"/>
                </a:solidFill>
                <a:effectLst/>
                <a:uLnTx/>
                <a:uFillTx/>
                <a:latin typeface="Calibri" pitchFamily="34" charset="0"/>
                <a:ea typeface="+mn-ea"/>
                <a:cs typeface="+mn-cs"/>
              </a:rPr>
              <a:t> нелинейного анализа</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 </a:t>
            </a:r>
          </a:p>
        </p:txBody>
      </p:sp>
      <p:pic>
        <p:nvPicPr>
          <p:cNvPr id="31" name="Picture 6"/>
          <p:cNvPicPr>
            <a:picLocks noChangeAspect="1" noChangeArrowheads="1"/>
          </p:cNvPicPr>
          <p:nvPr/>
        </p:nvPicPr>
        <p:blipFill>
          <a:blip r:embed="rId3" cstate="print"/>
          <a:srcRect/>
          <a:stretch>
            <a:fillRect/>
          </a:stretch>
        </p:blipFill>
        <p:spPr bwMode="auto">
          <a:xfrm>
            <a:off x="5571604" y="1504949"/>
            <a:ext cx="3572396" cy="3067051"/>
          </a:xfrm>
          <a:prstGeom prst="rect">
            <a:avLst/>
          </a:prstGeom>
          <a:solidFill>
            <a:srgbClr val="FFFFFF"/>
          </a:solidFill>
          <a:ln w="9525">
            <a:noFill/>
            <a:miter lim="800000"/>
            <a:headEnd/>
            <a:tailEnd/>
          </a:ln>
        </p:spPr>
      </p:pic>
      <p:pic>
        <p:nvPicPr>
          <p:cNvPr id="75779" name="Picture 3"/>
          <p:cNvPicPr>
            <a:picLocks noChangeAspect="1" noChangeArrowheads="1"/>
          </p:cNvPicPr>
          <p:nvPr/>
        </p:nvPicPr>
        <p:blipFill>
          <a:blip r:embed="rId4" cstate="print"/>
          <a:srcRect/>
          <a:stretch>
            <a:fillRect/>
          </a:stretch>
        </p:blipFill>
        <p:spPr bwMode="auto">
          <a:xfrm>
            <a:off x="5634038" y="4857749"/>
            <a:ext cx="2522053" cy="1647825"/>
          </a:xfrm>
          <a:prstGeom prst="rect">
            <a:avLst/>
          </a:prstGeom>
          <a:noFill/>
          <a:ln w="9525">
            <a:noFill/>
            <a:miter lim="800000"/>
            <a:headEnd/>
            <a:tailEnd/>
          </a:ln>
          <a:scene3d>
            <a:camera prst="isometricOffAxis2Right"/>
            <a:lightRig rig="threePt" dir="t"/>
          </a:scene3d>
        </p:spPr>
      </p:pic>
      <p:pic>
        <p:nvPicPr>
          <p:cNvPr id="75780" name="Picture 4"/>
          <p:cNvPicPr>
            <a:picLocks noChangeAspect="1" noChangeArrowheads="1"/>
          </p:cNvPicPr>
          <p:nvPr/>
        </p:nvPicPr>
        <p:blipFill>
          <a:blip r:embed="rId5" cstate="print"/>
          <a:srcRect/>
          <a:stretch>
            <a:fillRect/>
          </a:stretch>
        </p:blipFill>
        <p:spPr bwMode="auto">
          <a:xfrm>
            <a:off x="7012517" y="4868636"/>
            <a:ext cx="2531533" cy="1627414"/>
          </a:xfrm>
          <a:prstGeom prst="rect">
            <a:avLst/>
          </a:prstGeom>
          <a:noFill/>
          <a:ln w="9525">
            <a:noFill/>
            <a:miter lim="800000"/>
            <a:headEnd/>
            <a:tailEnd/>
          </a:ln>
          <a:scene3d>
            <a:camera prst="isometricOffAxis2Right"/>
            <a:lightRig rig="threePt" dir="t"/>
          </a:scene3d>
        </p:spPr>
      </p:pic>
    </p:spTree>
    <p:extLst>
      <p:ext uri="{BB962C8B-B14F-4D97-AF65-F5344CB8AC3E}">
        <p14:creationId xmlns:p14="http://schemas.microsoft.com/office/powerpoint/2010/main" val="1725646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2"/>
          <p:cNvGrpSpPr>
            <a:grpSpLocks/>
          </p:cNvGrpSpPr>
          <p:nvPr/>
        </p:nvGrpSpPr>
        <p:grpSpPr bwMode="auto">
          <a:xfrm>
            <a:off x="0" y="0"/>
            <a:ext cx="8820150" cy="1152525"/>
            <a:chOff x="0" y="164"/>
            <a:chExt cx="5556" cy="726"/>
          </a:xfrm>
        </p:grpSpPr>
        <p:sp>
          <p:nvSpPr>
            <p:cNvPr id="5126" name="Rectangle 3"/>
            <p:cNvSpPr>
              <a:spLocks noChangeArrowheads="1"/>
            </p:cNvSpPr>
            <p:nvPr/>
          </p:nvSpPr>
          <p:spPr bwMode="auto">
            <a:xfrm>
              <a:off x="227" y="209"/>
              <a:ext cx="544" cy="272"/>
            </a:xfrm>
            <a:prstGeom prst="rect">
              <a:avLst/>
            </a:prstGeom>
            <a:gradFill rotWithShape="1">
              <a:gsLst>
                <a:gs pos="0">
                  <a:srgbClr val="0000FF"/>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5127" name="Rectangle 4"/>
            <p:cNvSpPr>
              <a:spLocks noChangeArrowheads="1"/>
            </p:cNvSpPr>
            <p:nvPr/>
          </p:nvSpPr>
          <p:spPr bwMode="auto">
            <a:xfrm>
              <a:off x="317" y="481"/>
              <a:ext cx="635" cy="318"/>
            </a:xfrm>
            <a:prstGeom prst="rect">
              <a:avLst/>
            </a:prstGeom>
            <a:gradFill rotWithShape="1">
              <a:gsLst>
                <a:gs pos="0">
                  <a:srgbClr val="FFCC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5128" name="Rectangle 5"/>
            <p:cNvSpPr>
              <a:spLocks noChangeArrowheads="1"/>
            </p:cNvSpPr>
            <p:nvPr/>
          </p:nvSpPr>
          <p:spPr bwMode="auto">
            <a:xfrm>
              <a:off x="0" y="436"/>
              <a:ext cx="408" cy="318"/>
            </a:xfrm>
            <a:prstGeom prst="rect">
              <a:avLst/>
            </a:prstGeom>
            <a:gradFill rotWithShape="1">
              <a:gsLst>
                <a:gs pos="0">
                  <a:schemeClr val="bg1"/>
                </a:gs>
                <a:gs pos="100000">
                  <a:srgbClr val="FF0000"/>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5129" name="Rectangle 6"/>
            <p:cNvSpPr>
              <a:spLocks noChangeArrowheads="1"/>
            </p:cNvSpPr>
            <p:nvPr/>
          </p:nvSpPr>
          <p:spPr bwMode="auto">
            <a:xfrm>
              <a:off x="204" y="708"/>
              <a:ext cx="5352" cy="23"/>
            </a:xfrm>
            <a:prstGeom prst="rect">
              <a:avLst/>
            </a:prstGeom>
            <a:gradFill rotWithShape="1">
              <a:gsLst>
                <a:gs pos="0">
                  <a:schemeClr val="tx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5130" name="Rectangle 7"/>
            <p:cNvSpPr>
              <a:spLocks noChangeArrowheads="1"/>
            </p:cNvSpPr>
            <p:nvPr/>
          </p:nvSpPr>
          <p:spPr bwMode="auto">
            <a:xfrm>
              <a:off x="476" y="164"/>
              <a:ext cx="11" cy="726"/>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grpSp>
      <p:sp>
        <p:nvSpPr>
          <p:cNvPr id="5123" name="Rectangle 8"/>
          <p:cNvSpPr>
            <a:spLocks noGrp="1" noChangeArrowheads="1"/>
          </p:cNvSpPr>
          <p:nvPr>
            <p:ph type="title"/>
          </p:nvPr>
        </p:nvSpPr>
        <p:spPr>
          <a:xfrm>
            <a:off x="468313" y="188913"/>
            <a:ext cx="8229600" cy="561975"/>
          </a:xfrm>
        </p:spPr>
        <p:txBody>
          <a:bodyPr/>
          <a:lstStyle/>
          <a:p>
            <a:pPr eaLnBrk="1" hangingPunct="1"/>
            <a:r>
              <a:rPr lang="ru-RU" altLang="ru-RU" sz="3200" dirty="0"/>
              <a:t>Основные научные направления</a:t>
            </a:r>
          </a:p>
        </p:txBody>
      </p:sp>
      <p:pic>
        <p:nvPicPr>
          <p:cNvPr id="5124" name="Picture 9" descr="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9788" y="188913"/>
            <a:ext cx="5254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 Box 11"/>
          <p:cNvSpPr txBox="1">
            <a:spLocks noChangeArrowheads="1"/>
          </p:cNvSpPr>
          <p:nvPr/>
        </p:nvSpPr>
        <p:spPr bwMode="auto">
          <a:xfrm>
            <a:off x="468313" y="1341438"/>
            <a:ext cx="8208962" cy="399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 typeface="Wingdings" panose="05000000000000000000" pitchFamily="2" charset="2"/>
              <a:buChar char="ü"/>
            </a:pPr>
            <a:r>
              <a:rPr lang="ru-RU" altLang="ru-RU" dirty="0"/>
              <a:t> Математическое и компьютерное моделирование процессов естествознания  </a:t>
            </a:r>
          </a:p>
          <a:p>
            <a:pPr eaLnBrk="1" hangingPunct="1">
              <a:spcBef>
                <a:spcPct val="50000"/>
              </a:spcBef>
              <a:buFont typeface="Wingdings" panose="05000000000000000000" pitchFamily="2" charset="2"/>
              <a:buChar char="ü"/>
            </a:pPr>
            <a:r>
              <a:rPr lang="ru-RU" altLang="ru-RU" dirty="0"/>
              <a:t> Обратные задачи и интерпретация результатов эксперимента</a:t>
            </a:r>
          </a:p>
          <a:p>
            <a:pPr eaLnBrk="1" hangingPunct="1">
              <a:spcBef>
                <a:spcPct val="50000"/>
              </a:spcBef>
              <a:buFont typeface="Wingdings" panose="05000000000000000000" pitchFamily="2" charset="2"/>
              <a:buChar char="ü"/>
            </a:pPr>
            <a:r>
              <a:rPr lang="ru-RU" altLang="ru-RU" dirty="0"/>
              <a:t> Математические и компьютерные методы обработки изображений</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 y="228600"/>
            <a:ext cx="9144000" cy="990600"/>
          </a:xfrm>
        </p:spPr>
        <p:txBody>
          <a:bodyPr>
            <a:normAutofit/>
          </a:bodyPr>
          <a:lstStyle/>
          <a:p>
            <a:r>
              <a:rPr lang="ru-RU" sz="2400" dirty="0">
                <a:solidFill>
                  <a:schemeClr val="accent2"/>
                </a:solidFill>
              </a:rPr>
              <a:t>Зрение - формирование изображения оптической системой глаза </a:t>
            </a:r>
          </a:p>
        </p:txBody>
      </p:sp>
      <p:pic>
        <p:nvPicPr>
          <p:cNvPr id="9" name="Объект 3"/>
          <p:cNvPicPr>
            <a:picLocks noChangeAspect="1"/>
          </p:cNvPicPr>
          <p:nvPr/>
        </p:nvPicPr>
        <p:blipFill rotWithShape="1">
          <a:blip r:embed="rId3" cstate="print">
            <a:extLst>
              <a:ext uri="{28A0092B-C50C-407E-A947-70E740481C1C}">
                <a14:useLocalDpi xmlns:a14="http://schemas.microsoft.com/office/drawing/2010/main" val="0"/>
              </a:ext>
            </a:extLst>
          </a:blip>
          <a:srcRect l="21585" t="5087" r="21823" b="9719"/>
          <a:stretch/>
        </p:blipFill>
        <p:spPr>
          <a:xfrm>
            <a:off x="107504" y="1556792"/>
            <a:ext cx="2383056" cy="2376264"/>
          </a:xfrm>
          <a:prstGeom prst="rect">
            <a:avLst/>
          </a:prstGeom>
        </p:spPr>
      </p:pic>
      <p:sp>
        <p:nvSpPr>
          <p:cNvPr id="10" name="Содержимое 9"/>
          <p:cNvSpPr>
            <a:spLocks noGrp="1"/>
          </p:cNvSpPr>
          <p:nvPr>
            <p:ph sz="quarter" idx="1"/>
          </p:nvPr>
        </p:nvSpPr>
        <p:spPr>
          <a:xfrm>
            <a:off x="3275856" y="1484784"/>
            <a:ext cx="5868144" cy="5256584"/>
          </a:xfrm>
        </p:spPr>
        <p:txBody>
          <a:bodyPr>
            <a:noAutofit/>
          </a:bodyPr>
          <a:lstStyle/>
          <a:p>
            <a:pPr>
              <a:spcBef>
                <a:spcPts val="0"/>
              </a:spcBef>
            </a:pPr>
            <a:r>
              <a:rPr lang="ru-RU" sz="1600" dirty="0"/>
              <a:t>Каждый студент не раз посещал офтальмолога и проверял </a:t>
            </a:r>
            <a:r>
              <a:rPr lang="ru-RU" sz="1600" cap="all" dirty="0">
                <a:solidFill>
                  <a:schemeClr val="accent3"/>
                </a:solidFill>
              </a:rPr>
              <a:t>зрение</a:t>
            </a:r>
            <a:r>
              <a:rPr lang="ru-RU" sz="1600" dirty="0"/>
              <a:t>. Простой эксперимент можно провести не отходя от экрана. Если на разном расстоянии в изображении слева </a:t>
            </a:r>
            <a:r>
              <a:rPr lang="ru-RU" sz="1600" dirty="0">
                <a:solidFill>
                  <a:schemeClr val="accent3"/>
                </a:solidFill>
              </a:rPr>
              <a:t>четко виден центр сходящихся спиц</a:t>
            </a:r>
            <a:r>
              <a:rPr lang="ru-RU" sz="1600" dirty="0"/>
              <a:t>, </a:t>
            </a:r>
            <a:r>
              <a:rPr lang="ru-RU" sz="1600" dirty="0">
                <a:solidFill>
                  <a:schemeClr val="accent3"/>
                </a:solidFill>
              </a:rPr>
              <a:t>то зрение в порядке</a:t>
            </a:r>
            <a:r>
              <a:rPr lang="ru-RU" sz="1600" dirty="0"/>
              <a:t>. </a:t>
            </a:r>
          </a:p>
          <a:p>
            <a:pPr>
              <a:spcBef>
                <a:spcPts val="0"/>
              </a:spcBef>
            </a:pPr>
            <a:r>
              <a:rPr lang="ru-RU" sz="1600" dirty="0"/>
              <a:t>Многие увидят, что изображение в центре </a:t>
            </a:r>
            <a:r>
              <a:rPr lang="ru-RU" sz="1600" dirty="0">
                <a:solidFill>
                  <a:schemeClr val="accent3"/>
                </a:solidFill>
              </a:rPr>
              <a:t>ИНВЕРТИРОВАЛОСЬ</a:t>
            </a:r>
            <a:r>
              <a:rPr lang="ru-RU" sz="1600" dirty="0"/>
              <a:t> : чем дальше от экрана, тем крупнее область инверсии (см. рис.). Причина: </a:t>
            </a:r>
            <a:r>
              <a:rPr lang="ru-RU" sz="1600" dirty="0">
                <a:solidFill>
                  <a:schemeClr val="accent3"/>
                </a:solidFill>
              </a:rPr>
              <a:t>оптическая система глаза неидеальна, </a:t>
            </a:r>
            <a:r>
              <a:rPr lang="ru-RU" sz="1600" dirty="0"/>
              <a:t>луч света фокусируется хрусталиком перед/после слоя рецепторов.</a:t>
            </a:r>
          </a:p>
          <a:p>
            <a:pPr>
              <a:spcBef>
                <a:spcPts val="0"/>
              </a:spcBef>
            </a:pPr>
            <a:r>
              <a:rPr lang="ru-RU" sz="1600" dirty="0"/>
              <a:t>В случае глаза человека проблема решается </a:t>
            </a:r>
            <a:r>
              <a:rPr lang="ru-RU" sz="1600" dirty="0">
                <a:solidFill>
                  <a:schemeClr val="accent3"/>
                </a:solidFill>
              </a:rPr>
              <a:t>подбором очков </a:t>
            </a:r>
            <a:r>
              <a:rPr lang="ru-RU" sz="1600" dirty="0"/>
              <a:t> или установкой сменных линз. </a:t>
            </a:r>
          </a:p>
          <a:p>
            <a:pPr>
              <a:spcBef>
                <a:spcPts val="0"/>
              </a:spcBef>
            </a:pPr>
            <a:r>
              <a:rPr lang="ru-RU" sz="1600" dirty="0"/>
              <a:t>В сложных случаях используются </a:t>
            </a:r>
            <a:r>
              <a:rPr lang="ru-RU" sz="1600" dirty="0" err="1">
                <a:solidFill>
                  <a:schemeClr val="accent3"/>
                </a:solidFill>
              </a:rPr>
              <a:t>мультифокальные</a:t>
            </a:r>
            <a:r>
              <a:rPr lang="ru-RU" sz="1600" dirty="0">
                <a:solidFill>
                  <a:schemeClr val="accent3"/>
                </a:solidFill>
              </a:rPr>
              <a:t> </a:t>
            </a:r>
            <a:r>
              <a:rPr lang="ru-RU" sz="1600" dirty="0" err="1">
                <a:solidFill>
                  <a:schemeClr val="accent3"/>
                </a:solidFill>
              </a:rPr>
              <a:t>интроокулярные</a:t>
            </a:r>
            <a:r>
              <a:rPr lang="ru-RU" sz="1600" dirty="0">
                <a:solidFill>
                  <a:schemeClr val="accent3"/>
                </a:solidFill>
              </a:rPr>
              <a:t> линзы</a:t>
            </a:r>
            <a:r>
              <a:rPr lang="ru-RU" sz="1600" dirty="0"/>
              <a:t> (</a:t>
            </a:r>
            <a:r>
              <a:rPr lang="ru-RU" sz="1600" dirty="0">
                <a:solidFill>
                  <a:schemeClr val="accent3"/>
                </a:solidFill>
              </a:rPr>
              <a:t>ИОЛ</a:t>
            </a:r>
            <a:r>
              <a:rPr lang="ru-RU" sz="1600" dirty="0"/>
              <a:t>, см. рис). Для учета </a:t>
            </a:r>
            <a:r>
              <a:rPr lang="ru-RU" sz="1600" dirty="0">
                <a:solidFill>
                  <a:schemeClr val="accent3"/>
                </a:solidFill>
              </a:rPr>
              <a:t>ИОЛ</a:t>
            </a:r>
            <a:r>
              <a:rPr lang="ru-RU" sz="1600" dirty="0"/>
              <a:t> или других устройств коррекции зрения, применяются </a:t>
            </a:r>
            <a:r>
              <a:rPr lang="ru-RU" sz="1600" dirty="0">
                <a:solidFill>
                  <a:schemeClr val="accent3"/>
                </a:solidFill>
              </a:rPr>
              <a:t>математические и компьютерные методы моделирования </a:t>
            </a:r>
            <a:r>
              <a:rPr lang="ru-RU" sz="1600" dirty="0"/>
              <a:t>ОПТИЧЕСКОЙ СИСТЕМЫ (ОС), описываемой дифференциальными или интегральными уравнениями.</a:t>
            </a:r>
          </a:p>
          <a:p>
            <a:pPr>
              <a:spcBef>
                <a:spcPts val="0"/>
              </a:spcBef>
            </a:pPr>
            <a:r>
              <a:rPr lang="ru-RU" sz="1600" dirty="0"/>
              <a:t>Далее рассмотрен пример модели </a:t>
            </a:r>
            <a:r>
              <a:rPr lang="en-US" sz="1600" dirty="0">
                <a:solidFill>
                  <a:schemeClr val="accent3"/>
                </a:solidFill>
              </a:rPr>
              <a:t>3-D </a:t>
            </a:r>
            <a:r>
              <a:rPr lang="ru-RU" sz="1600" dirty="0">
                <a:solidFill>
                  <a:schemeClr val="accent3"/>
                </a:solidFill>
              </a:rPr>
              <a:t>ОС для анализа глазного дна человека</a:t>
            </a:r>
            <a:r>
              <a:rPr lang="ru-RU" sz="1600" dirty="0"/>
              <a:t>, которая разрабатывается совместно  с кафедрой медицинской физики физфака МГУ и кафедры офтальмологии факультета фундаментальной медицины МГУ.</a:t>
            </a:r>
            <a:endParaRPr lang="ru-RU" sz="1800" dirty="0"/>
          </a:p>
        </p:txBody>
      </p:sp>
      <p:sp>
        <p:nvSpPr>
          <p:cNvPr id="11" name="Стрелка вправо 10"/>
          <p:cNvSpPr/>
          <p:nvPr/>
        </p:nvSpPr>
        <p:spPr>
          <a:xfrm rot="5400000">
            <a:off x="2812968" y="2523736"/>
            <a:ext cx="283666" cy="510018"/>
          </a:xfrm>
          <a:prstGeom prst="rightArrow">
            <a:avLst>
              <a:gd name="adj1" fmla="val 50000"/>
              <a:gd name="adj2" fmla="val 50000"/>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4" name="Рисунок 13"/>
          <p:cNvPicPr/>
          <p:nvPr/>
        </p:nvPicPr>
        <p:blipFill>
          <a:blip r:embed="rId4" cstate="print">
            <a:extLst>
              <a:ext uri="{28A0092B-C50C-407E-A947-70E740481C1C}">
                <a14:useLocalDpi xmlns:a14="http://schemas.microsoft.com/office/drawing/2010/main" val="0"/>
              </a:ext>
            </a:extLst>
          </a:blip>
          <a:stretch>
            <a:fillRect/>
          </a:stretch>
        </p:blipFill>
        <p:spPr>
          <a:xfrm>
            <a:off x="2267744" y="1700808"/>
            <a:ext cx="1296144" cy="792088"/>
          </a:xfrm>
          <a:prstGeom prst="rect">
            <a:avLst/>
          </a:prstGeom>
          <a:scene3d>
            <a:camera prst="isometricOffAxis2Right"/>
            <a:lightRig rig="threePt" dir="t"/>
          </a:scene3d>
        </p:spPr>
      </p:pic>
      <p:pic>
        <p:nvPicPr>
          <p:cNvPr id="15" name="Рисунок 14"/>
          <p:cNvPicPr/>
          <p:nvPr/>
        </p:nvPicPr>
        <p:blipFill>
          <a:blip r:embed="rId5" cstate="print">
            <a:extLst>
              <a:ext uri="{28A0092B-C50C-407E-A947-70E740481C1C}">
                <a14:useLocalDpi xmlns:a14="http://schemas.microsoft.com/office/drawing/2010/main" val="0"/>
              </a:ext>
            </a:extLst>
          </a:blip>
          <a:stretch>
            <a:fillRect/>
          </a:stretch>
        </p:blipFill>
        <p:spPr>
          <a:xfrm>
            <a:off x="2267744" y="3032956"/>
            <a:ext cx="1313603" cy="792088"/>
          </a:xfrm>
          <a:prstGeom prst="rect">
            <a:avLst/>
          </a:prstGeom>
          <a:scene3d>
            <a:camera prst="isometricOffAxis2Right"/>
            <a:lightRig rig="threePt" dir="t"/>
          </a:scene3d>
        </p:spPr>
      </p:pic>
      <p:pic>
        <p:nvPicPr>
          <p:cNvPr id="13" name="Рисунок 12" descr="мултифокальныеиол.jpg"/>
          <p:cNvPicPr>
            <a:picLocks noChangeAspect="1"/>
          </p:cNvPicPr>
          <p:nvPr/>
        </p:nvPicPr>
        <p:blipFill>
          <a:blip r:embed="rId6" cstate="print"/>
          <a:stretch>
            <a:fillRect/>
          </a:stretch>
        </p:blipFill>
        <p:spPr>
          <a:xfrm>
            <a:off x="107505" y="5373216"/>
            <a:ext cx="3240360" cy="1304695"/>
          </a:xfrm>
          <a:prstGeom prst="rect">
            <a:avLst/>
          </a:prstGeom>
        </p:spPr>
      </p:pic>
      <p:pic>
        <p:nvPicPr>
          <p:cNvPr id="16" name="Picture 3"/>
          <p:cNvPicPr>
            <a:picLocks noChangeAspect="1" noChangeArrowheads="1"/>
          </p:cNvPicPr>
          <p:nvPr/>
        </p:nvPicPr>
        <p:blipFill>
          <a:blip r:embed="rId7" cstate="print"/>
          <a:srcRect/>
          <a:stretch>
            <a:fillRect/>
          </a:stretch>
        </p:blipFill>
        <p:spPr bwMode="auto">
          <a:xfrm>
            <a:off x="0" y="4149080"/>
            <a:ext cx="3279337" cy="1224136"/>
          </a:xfrm>
          <a:prstGeom prst="rect">
            <a:avLst/>
          </a:prstGeom>
          <a:noFill/>
          <a:ln w="9525">
            <a:noFill/>
            <a:miter lim="800000"/>
            <a:headEnd/>
            <a:tailEnd/>
          </a:ln>
        </p:spPr>
      </p:pic>
    </p:spTree>
    <p:extLst>
      <p:ext uri="{BB962C8B-B14F-4D97-AF65-F5344CB8AC3E}">
        <p14:creationId xmlns:p14="http://schemas.microsoft.com/office/powerpoint/2010/main" val="2515440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59" y="260648"/>
            <a:ext cx="8351687" cy="990600"/>
          </a:xfrm>
        </p:spPr>
        <p:txBody>
          <a:bodyPr>
            <a:normAutofit fontScale="90000"/>
          </a:bodyPr>
          <a:lstStyle/>
          <a:p>
            <a:r>
              <a:rPr lang="ru-RU" sz="2800" dirty="0">
                <a:solidFill>
                  <a:schemeClr val="accent2"/>
                </a:solidFill>
                <a:latin typeface="Calibri" pitchFamily="34" charset="0"/>
              </a:rPr>
              <a:t>Математическая модель оптической системы формирования изображений </a:t>
            </a:r>
            <a:r>
              <a:rPr lang="en-US" sz="2800" dirty="0">
                <a:solidFill>
                  <a:schemeClr val="accent2"/>
                </a:solidFill>
                <a:latin typeface="Calibri" pitchFamily="34" charset="0"/>
              </a:rPr>
              <a:t>3-D </a:t>
            </a:r>
            <a:r>
              <a:rPr lang="ru-RU" sz="2800" dirty="0">
                <a:solidFill>
                  <a:schemeClr val="accent2"/>
                </a:solidFill>
                <a:latin typeface="Calibri" pitchFamily="34" charset="0"/>
              </a:rPr>
              <a:t>полупрозрачных объектов</a:t>
            </a:r>
            <a:endParaRPr lang="ru-RU" sz="2800" dirty="0">
              <a:solidFill>
                <a:schemeClr val="accent2"/>
              </a:solidFill>
            </a:endParaRPr>
          </a:p>
        </p:txBody>
      </p:sp>
      <p:sp>
        <p:nvSpPr>
          <p:cNvPr id="10" name="Прямоугольник 9"/>
          <p:cNvSpPr/>
          <p:nvPr/>
        </p:nvSpPr>
        <p:spPr>
          <a:xfrm>
            <a:off x="107504" y="4797152"/>
            <a:ext cx="8856984"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Задача секционирования  – обратная задача, описываемая </a:t>
            </a:r>
            <a:r>
              <a:rPr kumimoji="0" lang="ru-RU" sz="1600" b="0" i="0" u="none" strike="noStrike" kern="1200" cap="none" spc="0" normalizeH="0" baseline="0" noProof="0" dirty="0">
                <a:ln>
                  <a:noFill/>
                </a:ln>
                <a:solidFill>
                  <a:srgbClr val="0BD0D9"/>
                </a:solidFill>
                <a:effectLst/>
                <a:uLnTx/>
                <a:uFillTx/>
                <a:latin typeface="Calibri" pitchFamily="34" charset="0"/>
                <a:ea typeface="+mn-ea"/>
                <a:cs typeface="+mn-cs"/>
              </a:rPr>
              <a:t>интегральным уравнением 3</a:t>
            </a:r>
            <a:r>
              <a:rPr kumimoji="0" lang="en-US" sz="1600" b="0" i="0" u="none" strike="noStrike" kern="1200" cap="none" spc="0" normalizeH="0" baseline="0" noProof="0" dirty="0">
                <a:ln>
                  <a:noFill/>
                </a:ln>
                <a:solidFill>
                  <a:srgbClr val="0BD0D9"/>
                </a:solidFill>
                <a:effectLst/>
                <a:uLnTx/>
                <a:uFillTx/>
                <a:latin typeface="Calibri" pitchFamily="34" charset="0"/>
                <a:ea typeface="+mn-ea"/>
                <a:cs typeface="+mn-cs"/>
              </a:rPr>
              <a:t>-D </a:t>
            </a:r>
            <a:r>
              <a:rPr kumimoji="0" lang="ru-RU" sz="1600" b="0" i="0" u="none" strike="noStrike" kern="1200" cap="none" spc="0" normalizeH="0" baseline="0" noProof="0" dirty="0">
                <a:ln>
                  <a:noFill/>
                </a:ln>
                <a:solidFill>
                  <a:srgbClr val="0BD0D9"/>
                </a:solidFill>
                <a:effectLst/>
                <a:uLnTx/>
                <a:uFillTx/>
                <a:latin typeface="Calibri" pitchFamily="34" charset="0"/>
                <a:ea typeface="+mn-ea"/>
                <a:cs typeface="+mn-cs"/>
              </a:rPr>
              <a:t>свертки</a:t>
            </a:r>
            <a:r>
              <a:rPr kumimoji="0" lang="en-US" sz="1600" b="0" i="0" u="none" strike="noStrike" kern="1200" cap="none" spc="0" normalizeH="0" baseline="0" noProof="0" dirty="0">
                <a:ln>
                  <a:noFill/>
                </a:ln>
                <a:solidFill>
                  <a:srgbClr val="0BD0D9"/>
                </a:solidFill>
                <a:effectLst/>
                <a:uLnTx/>
                <a:uFillTx/>
                <a:latin typeface="Calibri" pitchFamily="34" charset="0"/>
                <a:ea typeface="+mn-ea"/>
                <a:cs typeface="+mn-cs"/>
              </a:rPr>
              <a:t>:</a:t>
            </a:r>
            <a:endParaRPr kumimoji="0" lang="ru-RU" sz="1600" b="0" i="0" u="none" strike="noStrike" kern="1200" cap="none" spc="0" normalizeH="0" baseline="0" noProof="0" dirty="0">
              <a:ln>
                <a:noFill/>
              </a:ln>
              <a:solidFill>
                <a:srgbClr val="0BD0D9"/>
              </a:solidFill>
              <a:effectLst/>
              <a:uLnTx/>
              <a:uFillTx/>
              <a:latin typeface="Calibri" pitchFamily="34" charset="0"/>
              <a:ea typeface="+mn-ea"/>
              <a:cs typeface="+mn-cs"/>
            </a:endParaRPr>
          </a:p>
        </p:txBody>
      </p:sp>
      <p:sp>
        <p:nvSpPr>
          <p:cNvPr id="7" name="Прямоугольник 9"/>
          <p:cNvSpPr/>
          <p:nvPr/>
        </p:nvSpPr>
        <p:spPr>
          <a:xfrm>
            <a:off x="107504" y="1556793"/>
            <a:ext cx="9036496"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Для исследования 3-</a:t>
            </a: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mn-cs"/>
              </a:rPr>
              <a:t>D </a:t>
            </a: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структуры живого глаза используется адаптивная оптическая система с переменным фокусным расстоянием, способная регистрировать </a:t>
            </a:r>
            <a:r>
              <a:rPr kumimoji="0" lang="ru-RU" sz="1600" b="0" i="0" u="none" strike="noStrike" kern="1200" cap="none" spc="0" normalizeH="0" baseline="0" noProof="0" dirty="0">
                <a:ln>
                  <a:noFill/>
                </a:ln>
                <a:solidFill>
                  <a:srgbClr val="0BD0D9"/>
                </a:solidFill>
                <a:effectLst/>
                <a:uLnTx/>
                <a:uFillTx/>
                <a:latin typeface="Calibri" pitchFamily="34" charset="0"/>
                <a:ea typeface="+mn-ea"/>
                <a:cs typeface="+mn-cs"/>
              </a:rPr>
              <a:t>стек слоев </a:t>
            </a:r>
            <a:r>
              <a:rPr kumimoji="0" lang="en-US" sz="1600" b="0" i="0" u="none" strike="noStrike" kern="1200" cap="none" spc="0" normalizeH="0" baseline="0" noProof="0" dirty="0">
                <a:ln>
                  <a:noFill/>
                </a:ln>
                <a:solidFill>
                  <a:srgbClr val="0BD0D9"/>
                </a:solidFill>
                <a:effectLst/>
                <a:uLnTx/>
                <a:uFillTx/>
                <a:latin typeface="Calibri" pitchFamily="34" charset="0"/>
                <a:ea typeface="+mn-ea"/>
                <a:cs typeface="+mn-cs"/>
              </a:rPr>
              <a:t>3-D </a:t>
            </a:r>
            <a:r>
              <a:rPr kumimoji="0" lang="ru-RU" sz="1600" b="0" i="0" u="none" strike="noStrike" kern="1200" cap="none" spc="0" normalizeH="0" baseline="0" noProof="0" dirty="0">
                <a:ln>
                  <a:noFill/>
                </a:ln>
                <a:solidFill>
                  <a:srgbClr val="0BD0D9"/>
                </a:solidFill>
                <a:effectLst/>
                <a:uLnTx/>
                <a:uFillTx/>
                <a:latin typeface="Calibri" pitchFamily="34" charset="0"/>
                <a:ea typeface="+mn-ea"/>
                <a:cs typeface="+mn-cs"/>
              </a:rPr>
              <a:t>объекта по глубине</a:t>
            </a: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Важный этап компьютерной постобработки  - </a:t>
            </a:r>
            <a:r>
              <a:rPr kumimoji="0" lang="ru-RU" sz="1600" b="0" i="0" u="none" strike="noStrike" kern="1200" cap="none" spc="0" normalizeH="0" baseline="0" noProof="0" dirty="0">
                <a:ln>
                  <a:noFill/>
                </a:ln>
                <a:solidFill>
                  <a:srgbClr val="0BD0D9"/>
                </a:solidFill>
                <a:effectLst/>
                <a:uLnTx/>
                <a:uFillTx/>
                <a:latin typeface="Calibri" pitchFamily="34" charset="0"/>
                <a:ea typeface="+mn-ea"/>
                <a:cs typeface="+mn-cs"/>
              </a:rPr>
              <a:t>секционирование</a:t>
            </a: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 т.е. </a:t>
            </a:r>
            <a:r>
              <a:rPr kumimoji="0" lang="ru-RU" sz="1600" b="0" i="0" u="none" strike="noStrike" kern="1200" cap="none" spc="0" normalizeH="0" baseline="0" noProof="0" dirty="0">
                <a:ln>
                  <a:noFill/>
                </a:ln>
                <a:solidFill>
                  <a:srgbClr val="0BD0D9"/>
                </a:solidFill>
                <a:effectLst/>
                <a:uLnTx/>
                <a:uFillTx/>
                <a:latin typeface="Calibri" pitchFamily="34" charset="0"/>
                <a:ea typeface="+mn-ea"/>
                <a:cs typeface="+mn-cs"/>
              </a:rPr>
              <a:t>отделение искомого изображения </a:t>
            </a: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слоя от размытых изображений </a:t>
            </a:r>
            <a:r>
              <a:rPr kumimoji="0" lang="ru-RU" sz="1600" b="0" i="0" u="none" strike="noStrike" kern="1200" cap="none" spc="0" normalizeH="0" baseline="0" noProof="0" dirty="0">
                <a:ln>
                  <a:noFill/>
                </a:ln>
                <a:solidFill>
                  <a:srgbClr val="0BD0D9"/>
                </a:solidFill>
                <a:effectLst/>
                <a:uLnTx/>
                <a:uFillTx/>
                <a:latin typeface="Calibri" pitchFamily="34" charset="0"/>
                <a:ea typeface="+mn-ea"/>
                <a:cs typeface="+mn-cs"/>
              </a:rPr>
              <a:t>соседних сечений</a:t>
            </a: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a:t>
            </a:r>
            <a:endParaRPr kumimoji="0" lang="ru-RU"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168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 name="Rectangle 15"/>
          <p:cNvSpPr/>
          <p:nvPr/>
        </p:nvSpPr>
        <p:spPr>
          <a:xfrm>
            <a:off x="107504" y="5085184"/>
            <a:ext cx="8856984"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prstClr val="black"/>
                </a:solidFill>
                <a:effectLst/>
                <a:uLnTx/>
                <a:uFillTx/>
                <a:latin typeface="Calibri" pitchFamily="34" charset="0"/>
                <a:ea typeface="+mn-ea"/>
                <a:cs typeface="+mn-cs"/>
              </a:rPr>
              <a:t>i</a:t>
            </a:r>
            <a:r>
              <a:rPr kumimoji="0" lang="en-US" sz="1800" b="1" i="1" u="none" strike="noStrike" kern="1200" cap="none" spc="0" normalizeH="0" baseline="0" noProof="0" dirty="0">
                <a:ln>
                  <a:noFill/>
                </a:ln>
                <a:solidFill>
                  <a:prstClr val="black"/>
                </a:solidFill>
                <a:effectLst/>
                <a:uLnTx/>
                <a:uFillTx/>
                <a:latin typeface="Calibri" pitchFamily="34" charset="0"/>
                <a:ea typeface="+mn-ea"/>
                <a:cs typeface="+mn-cs"/>
              </a:rPr>
              <a:t>(</a:t>
            </a:r>
            <a:r>
              <a:rPr kumimoji="0" lang="en-US" sz="1800" b="1" i="1" u="none" strike="noStrike" kern="1200" cap="none" spc="0" normalizeH="0" baseline="0" noProof="0" dirty="0" err="1">
                <a:ln>
                  <a:noFill/>
                </a:ln>
                <a:solidFill>
                  <a:prstClr val="black"/>
                </a:solidFill>
                <a:effectLst/>
                <a:uLnTx/>
                <a:uFillTx/>
                <a:latin typeface="Calibri" pitchFamily="34" charset="0"/>
                <a:ea typeface="+mn-ea"/>
                <a:cs typeface="+mn-cs"/>
              </a:rPr>
              <a:t>x,y,z</a:t>
            </a:r>
            <a:r>
              <a:rPr kumimoji="0" lang="en-US" sz="1800" b="1" i="1" u="none" strike="noStrike" kern="1200" cap="none" spc="0" normalizeH="0" baseline="0" noProof="0" dirty="0">
                <a:ln>
                  <a:noFill/>
                </a:ln>
                <a:solidFill>
                  <a:prstClr val="black"/>
                </a:solidFill>
                <a:effectLst/>
                <a:uLnTx/>
                <a:uFillTx/>
                <a:latin typeface="Calibri" pitchFamily="34" charset="0"/>
                <a:ea typeface="+mn-ea"/>
                <a:cs typeface="+mn-cs"/>
              </a:rPr>
              <a:t>) = o(</a:t>
            </a:r>
            <a:r>
              <a:rPr kumimoji="0" lang="en-US" sz="1800" b="1" i="1" u="none" strike="noStrike" kern="1200" cap="none" spc="0" normalizeH="0" baseline="0" noProof="0" dirty="0" err="1">
                <a:ln>
                  <a:noFill/>
                </a:ln>
                <a:solidFill>
                  <a:prstClr val="black"/>
                </a:solidFill>
                <a:effectLst/>
                <a:uLnTx/>
                <a:uFillTx/>
                <a:latin typeface="Calibri" pitchFamily="34" charset="0"/>
                <a:ea typeface="+mn-ea"/>
                <a:cs typeface="+mn-cs"/>
              </a:rPr>
              <a:t>x,y,z</a:t>
            </a:r>
            <a:r>
              <a:rPr kumimoji="0" lang="en-US" sz="1800" b="1" i="1" u="none" strike="noStrike" kern="1200" cap="none" spc="0" normalizeH="0" baseline="0" noProof="0" dirty="0">
                <a:ln>
                  <a:noFill/>
                </a:ln>
                <a:solidFill>
                  <a:prstClr val="black"/>
                </a:solidFill>
                <a:effectLst/>
                <a:uLnTx/>
                <a:uFillTx/>
                <a:latin typeface="Calibri" pitchFamily="34" charset="0"/>
                <a:ea typeface="+mn-ea"/>
                <a:cs typeface="+mn-cs"/>
              </a:rPr>
              <a:t>)*h(</a:t>
            </a:r>
            <a:r>
              <a:rPr kumimoji="0" lang="en-US" sz="1800" b="1" i="1" u="none" strike="noStrike" kern="1200" cap="none" spc="0" normalizeH="0" baseline="0" noProof="0" dirty="0" err="1">
                <a:ln>
                  <a:noFill/>
                </a:ln>
                <a:solidFill>
                  <a:prstClr val="black"/>
                </a:solidFill>
                <a:effectLst/>
                <a:uLnTx/>
                <a:uFillTx/>
                <a:latin typeface="Calibri" pitchFamily="34" charset="0"/>
                <a:ea typeface="+mn-ea"/>
                <a:cs typeface="+mn-cs"/>
              </a:rPr>
              <a:t>x,y,z</a:t>
            </a:r>
            <a:r>
              <a:rPr kumimoji="0" lang="en-US" sz="1800" b="1" i="1" u="none" strike="noStrike" kern="1200" cap="none" spc="0" normalizeH="0" baseline="0" noProof="0" dirty="0">
                <a:ln>
                  <a:noFill/>
                </a:ln>
                <a:solidFill>
                  <a:prstClr val="black"/>
                </a:solidFill>
                <a:effectLst/>
                <a:uLnTx/>
                <a:uFillTx/>
                <a:latin typeface="Calibri" pitchFamily="34" charset="0"/>
                <a:ea typeface="+mn-ea"/>
                <a:cs typeface="+mn-cs"/>
              </a:rPr>
              <a:t>),</a:t>
            </a:r>
            <a:r>
              <a:rPr kumimoji="0" lang="ru-RU" sz="1800" b="1"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где</a:t>
            </a: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US" sz="1800" b="1" i="1" u="none" strike="noStrike" kern="1200" cap="none" spc="0" normalizeH="0" baseline="0" noProof="0" dirty="0" err="1">
                <a:ln>
                  <a:noFill/>
                </a:ln>
                <a:solidFill>
                  <a:prstClr val="black"/>
                </a:solidFill>
                <a:effectLst/>
                <a:uLnTx/>
                <a:uFillTx/>
                <a:latin typeface="Calibri" pitchFamily="34" charset="0"/>
                <a:ea typeface="+mn-ea"/>
                <a:cs typeface="+mn-cs"/>
              </a:rPr>
              <a:t>i</a:t>
            </a:r>
            <a:r>
              <a:rPr kumimoji="0" lang="en-US" sz="1800" b="1" i="1" u="none" strike="noStrike" kern="1200" cap="none" spc="0" normalizeH="0" baseline="0" noProof="0" dirty="0">
                <a:ln>
                  <a:noFill/>
                </a:ln>
                <a:solidFill>
                  <a:prstClr val="black"/>
                </a:solidFill>
                <a:effectLst/>
                <a:uLnTx/>
                <a:uFillTx/>
                <a:latin typeface="Calibri" pitchFamily="34" charset="0"/>
                <a:ea typeface="+mn-ea"/>
                <a:cs typeface="+mn-cs"/>
              </a:rPr>
              <a:t>(</a:t>
            </a:r>
            <a:r>
              <a:rPr kumimoji="0" lang="en-US" sz="1800" b="1" i="1" u="none" strike="noStrike" kern="1200" cap="none" spc="0" normalizeH="0" baseline="0" noProof="0" dirty="0" err="1">
                <a:ln>
                  <a:noFill/>
                </a:ln>
                <a:solidFill>
                  <a:prstClr val="black"/>
                </a:solidFill>
                <a:effectLst/>
                <a:uLnTx/>
                <a:uFillTx/>
                <a:latin typeface="Calibri" pitchFamily="34" charset="0"/>
                <a:ea typeface="+mn-ea"/>
                <a:cs typeface="+mn-cs"/>
              </a:rPr>
              <a:t>x,y,z</a:t>
            </a:r>
            <a:r>
              <a:rPr kumimoji="0" lang="en-US" sz="1800" b="1" i="1" u="none" strike="noStrike" kern="1200" cap="none" spc="0" normalizeH="0" baseline="0" noProof="0" dirty="0">
                <a:ln>
                  <a:noFill/>
                </a:ln>
                <a:solidFill>
                  <a:prstClr val="black"/>
                </a:solidFill>
                <a:effectLst/>
                <a:uLnTx/>
                <a:uFillTx/>
                <a:latin typeface="Calibri" pitchFamily="34" charset="0"/>
                <a:ea typeface="+mn-ea"/>
                <a:cs typeface="+mn-cs"/>
              </a:rPr>
              <a:t>)</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 – </a:t>
            </a: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наблюдаемый слой</a:t>
            </a: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на глубине </a:t>
            </a:r>
            <a:r>
              <a:rPr kumimoji="0" lang="en-US" sz="1600" b="0" i="1" u="none" strike="noStrike" kern="1200" cap="none" spc="0" normalizeH="0" baseline="0" noProof="0" dirty="0">
                <a:ln>
                  <a:noFill/>
                </a:ln>
                <a:solidFill>
                  <a:prstClr val="black"/>
                </a:solidFill>
                <a:effectLst/>
                <a:uLnTx/>
                <a:uFillTx/>
                <a:latin typeface="Calibri" pitchFamily="34" charset="0"/>
                <a:ea typeface="+mn-ea"/>
                <a:cs typeface="+mn-cs"/>
              </a:rPr>
              <a:t>z</a:t>
            </a: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a:t>
            </a: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US" sz="1600" b="1" i="1" u="none" strike="noStrike" kern="1200" cap="none" spc="0" normalizeH="0" baseline="0" noProof="0" dirty="0">
                <a:ln>
                  <a:noFill/>
                </a:ln>
                <a:solidFill>
                  <a:prstClr val="black"/>
                </a:solidFill>
                <a:effectLst/>
                <a:uLnTx/>
                <a:uFillTx/>
                <a:latin typeface="Calibri" pitchFamily="34" charset="0"/>
                <a:ea typeface="+mn-ea"/>
                <a:cs typeface="+mn-cs"/>
              </a:rPr>
              <a:t>o(</a:t>
            </a:r>
            <a:r>
              <a:rPr kumimoji="0" lang="en-US" sz="1600" b="1" i="1" u="none" strike="noStrike" kern="1200" cap="none" spc="0" normalizeH="0" baseline="0" noProof="0" dirty="0" err="1">
                <a:ln>
                  <a:noFill/>
                </a:ln>
                <a:solidFill>
                  <a:prstClr val="black"/>
                </a:solidFill>
                <a:effectLst/>
                <a:uLnTx/>
                <a:uFillTx/>
                <a:latin typeface="Calibri" pitchFamily="34" charset="0"/>
                <a:ea typeface="+mn-ea"/>
                <a:cs typeface="+mn-cs"/>
              </a:rPr>
              <a:t>x,y,z</a:t>
            </a:r>
            <a:r>
              <a:rPr kumimoji="0" lang="en-US" sz="1600" b="1" i="1" u="none" strike="noStrike" kern="1200" cap="none" spc="0" normalizeH="0" baseline="0" noProof="0" dirty="0">
                <a:ln>
                  <a:noFill/>
                </a:ln>
                <a:solidFill>
                  <a:prstClr val="black"/>
                </a:solidFill>
                <a:effectLst/>
                <a:uLnTx/>
                <a:uFillTx/>
                <a:latin typeface="Calibri" pitchFamily="34" charset="0"/>
                <a:ea typeface="+mn-ea"/>
                <a:cs typeface="+mn-cs"/>
              </a:rPr>
              <a:t>)</a:t>
            </a:r>
            <a:r>
              <a:rPr kumimoji="0" lang="en-US" sz="1600" b="0" i="1"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ru-RU" sz="1600" b="0" i="1"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искомый</a:t>
            </a:r>
            <a:r>
              <a:rPr kumimoji="0" lang="ru-RU" sz="1600" b="0" i="1"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US" sz="1600" b="0" i="1" u="none" strike="noStrike" kern="1200" cap="none" spc="0" normalizeH="0" baseline="0" noProof="0" dirty="0">
                <a:ln>
                  <a:noFill/>
                </a:ln>
                <a:solidFill>
                  <a:prstClr val="black"/>
                </a:solidFill>
                <a:effectLst/>
                <a:uLnTx/>
                <a:uFillTx/>
                <a:latin typeface="Calibri" pitchFamily="34" charset="0"/>
                <a:ea typeface="+mn-ea"/>
                <a:cs typeface="+mn-cs"/>
              </a:rPr>
              <a:t>z-</a:t>
            </a: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слой</a:t>
            </a:r>
            <a:r>
              <a:rPr kumimoji="0" lang="ru-RU" sz="1600" b="0" i="1"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объекта</a:t>
            </a:r>
            <a:r>
              <a:rPr kumimoji="0" lang="en-US" sz="1600" b="0" i="1"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US" sz="1600" b="1" i="1" u="none" strike="noStrike" kern="1200" cap="none" spc="0" normalizeH="0" baseline="0" noProof="0" dirty="0">
                <a:ln>
                  <a:noFill/>
                </a:ln>
                <a:solidFill>
                  <a:prstClr val="black"/>
                </a:solidFill>
                <a:effectLst/>
                <a:uLnTx/>
                <a:uFillTx/>
                <a:latin typeface="Calibri" pitchFamily="34" charset="0"/>
                <a:ea typeface="+mn-ea"/>
                <a:cs typeface="+mn-cs"/>
              </a:rPr>
              <a:t>h(</a:t>
            </a:r>
            <a:r>
              <a:rPr kumimoji="0" lang="en-US" sz="1600" b="1" i="1" u="none" strike="noStrike" kern="1200" cap="none" spc="0" normalizeH="0" baseline="0" noProof="0" dirty="0" err="1">
                <a:ln>
                  <a:noFill/>
                </a:ln>
                <a:solidFill>
                  <a:prstClr val="black"/>
                </a:solidFill>
                <a:effectLst/>
                <a:uLnTx/>
                <a:uFillTx/>
                <a:latin typeface="Calibri" pitchFamily="34" charset="0"/>
                <a:ea typeface="+mn-ea"/>
                <a:cs typeface="+mn-cs"/>
              </a:rPr>
              <a:t>x,y,z</a:t>
            </a:r>
            <a:r>
              <a:rPr kumimoji="0" lang="en-US" sz="1600" b="1" i="1" u="none" strike="noStrike" kern="1200" cap="none" spc="0" normalizeH="0" baseline="0" noProof="0" dirty="0">
                <a:ln>
                  <a:noFill/>
                </a:ln>
                <a:solidFill>
                  <a:prstClr val="black"/>
                </a:solidFill>
                <a:effectLst/>
                <a:uLnTx/>
                <a:uFillTx/>
                <a:latin typeface="Calibri" pitchFamily="34" charset="0"/>
                <a:ea typeface="+mn-ea"/>
                <a:cs typeface="+mn-cs"/>
              </a:rPr>
              <a:t>)</a:t>
            </a:r>
            <a:r>
              <a:rPr kumimoji="0" lang="en-US" sz="1600" b="0" i="1"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mn-cs"/>
              </a:rPr>
              <a:t>3-D </a:t>
            </a: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функция размытия точки</a:t>
            </a: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ядро интегрального уравнения (ИУ)</a:t>
            </a: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mn-cs"/>
              </a:rPr>
              <a:t>)</a:t>
            </a:r>
            <a:endPar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71691" name="Rectangle 1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71693"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2" name="Rectangle 21"/>
          <p:cNvSpPr/>
          <p:nvPr/>
        </p:nvSpPr>
        <p:spPr>
          <a:xfrm>
            <a:off x="971600" y="5373216"/>
            <a:ext cx="28245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 </a:t>
            </a:r>
          </a:p>
        </p:txBody>
      </p:sp>
      <p:sp>
        <p:nvSpPr>
          <p:cNvPr id="71695" name="Rectangle 1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7" name="Прямоугольник 16"/>
          <p:cNvSpPr/>
          <p:nvPr/>
        </p:nvSpPr>
        <p:spPr>
          <a:xfrm>
            <a:off x="107504" y="5661248"/>
            <a:ext cx="8898383"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Решение уравнения 3-</a:t>
            </a: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mn-cs"/>
              </a:rPr>
              <a:t>D</a:t>
            </a: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 свертки – </a:t>
            </a:r>
            <a:r>
              <a:rPr kumimoji="0" lang="ru-RU" sz="1600" b="0" i="0" u="none" strike="noStrike" kern="1200" cap="none" spc="0" normalizeH="0" baseline="0" noProof="0" dirty="0">
                <a:ln>
                  <a:noFill/>
                </a:ln>
                <a:solidFill>
                  <a:srgbClr val="0BD0D9"/>
                </a:solidFill>
                <a:effectLst/>
                <a:uLnTx/>
                <a:uFillTx/>
                <a:latin typeface="Calibri" pitchFamily="34" charset="0"/>
                <a:ea typeface="+mn-ea"/>
                <a:cs typeface="+mn-cs"/>
              </a:rPr>
              <a:t>некорректная ресурсоемкая задача</a:t>
            </a: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 Для ее решения на кафедре разрабатываются </a:t>
            </a:r>
            <a:r>
              <a:rPr kumimoji="0" lang="ru-RU" sz="1600" b="0" i="0" u="none" strike="noStrike" kern="1200" cap="none" spc="0" normalizeH="0" baseline="0" noProof="0" dirty="0">
                <a:ln>
                  <a:noFill/>
                </a:ln>
                <a:solidFill>
                  <a:srgbClr val="0BD0D9"/>
                </a:solidFill>
                <a:effectLst/>
                <a:uLnTx/>
                <a:uFillTx/>
                <a:latin typeface="Calibri" pitchFamily="34" charset="0"/>
                <a:ea typeface="+mn-ea"/>
                <a:cs typeface="+mn-cs"/>
              </a:rPr>
              <a:t>устойчивые методы с распараллеливанием на </a:t>
            </a:r>
            <a:r>
              <a:rPr kumimoji="0" lang="en-US" sz="1600" b="0" i="0" u="none" strike="noStrike" kern="1200" cap="none" spc="0" normalizeH="0" baseline="0" noProof="0" dirty="0">
                <a:ln>
                  <a:noFill/>
                </a:ln>
                <a:solidFill>
                  <a:srgbClr val="0BD0D9"/>
                </a:solidFill>
                <a:effectLst/>
                <a:uLnTx/>
                <a:uFillTx/>
                <a:latin typeface="Calibri" pitchFamily="34" charset="0"/>
                <a:ea typeface="+mn-ea"/>
                <a:cs typeface="+mn-cs"/>
              </a:rPr>
              <a:t>GPU</a:t>
            </a: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 в том числе с использованием </a:t>
            </a:r>
            <a:r>
              <a:rPr kumimoji="0" lang="ru-RU" sz="1600" b="0" i="0" u="none" strike="noStrike" kern="1200" cap="none" spc="0" normalizeH="0" baseline="0" noProof="0" dirty="0" err="1">
                <a:ln>
                  <a:noFill/>
                </a:ln>
                <a:solidFill>
                  <a:prstClr val="black"/>
                </a:solidFill>
                <a:effectLst/>
                <a:uLnTx/>
                <a:uFillTx/>
                <a:latin typeface="Calibri" pitchFamily="34" charset="0"/>
                <a:ea typeface="+mn-ea"/>
                <a:cs typeface="+mn-cs"/>
              </a:rPr>
              <a:t>свёрточных</a:t>
            </a: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 нейронных сетей типа </a:t>
            </a:r>
            <a:r>
              <a:rPr kumimoji="0" lang="en-US" sz="1600" b="0" i="0" u="none" strike="noStrike" kern="1200" cap="none" spc="0" normalizeH="0" baseline="0" noProof="0" dirty="0">
                <a:ln>
                  <a:noFill/>
                </a:ln>
                <a:solidFill>
                  <a:srgbClr val="0BD0D9"/>
                </a:solidFill>
                <a:effectLst/>
                <a:uLnTx/>
                <a:uFillTx/>
                <a:latin typeface="Calibri" pitchFamily="34" charset="0"/>
                <a:ea typeface="+mn-ea"/>
                <a:cs typeface="+mn-cs"/>
              </a:rPr>
              <a:t>U-Net 3+</a:t>
            </a: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 как самостоятельно, так и в качестве генератора для </a:t>
            </a:r>
            <a:r>
              <a:rPr kumimoji="0" lang="ru-RU" sz="1600" b="0" i="0" u="none" strike="noStrike" kern="1200" cap="none" spc="0" normalizeH="0" baseline="0" noProof="0" dirty="0" err="1">
                <a:ln>
                  <a:noFill/>
                </a:ln>
                <a:solidFill>
                  <a:prstClr val="black"/>
                </a:solidFill>
                <a:effectLst/>
                <a:uLnTx/>
                <a:uFillTx/>
                <a:latin typeface="Calibri" pitchFamily="34" charset="0"/>
                <a:ea typeface="+mn-ea"/>
                <a:cs typeface="+mn-cs"/>
              </a:rPr>
              <a:t>генеративно-состязательной</a:t>
            </a: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 сети (</a:t>
            </a:r>
            <a:r>
              <a:rPr kumimoji="0" lang="en-US" sz="1600" b="0" i="0" u="none" strike="noStrike" kern="1200" cap="none" spc="0" normalizeH="0" baseline="0" noProof="0" dirty="0">
                <a:ln>
                  <a:noFill/>
                </a:ln>
                <a:solidFill>
                  <a:srgbClr val="0BD0D9"/>
                </a:solidFill>
                <a:effectLst/>
                <a:uLnTx/>
                <a:uFillTx/>
                <a:latin typeface="Calibri" pitchFamily="34" charset="0"/>
                <a:ea typeface="+mn-ea"/>
                <a:cs typeface="+mn-cs"/>
              </a:rPr>
              <a:t>GAN</a:t>
            </a: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 или в </a:t>
            </a:r>
            <a:r>
              <a:rPr kumimoji="0" lang="en-US" sz="1600" b="0" i="0" u="none" strike="noStrike" kern="1200" cap="none" spc="0" normalizeH="0" baseline="0" noProof="0" dirty="0">
                <a:ln>
                  <a:noFill/>
                </a:ln>
                <a:solidFill>
                  <a:srgbClr val="0BD0D9"/>
                </a:solidFill>
                <a:effectLst/>
                <a:uLnTx/>
                <a:uFillTx/>
                <a:latin typeface="Calibri" pitchFamily="34" charset="0"/>
                <a:ea typeface="+mn-ea"/>
                <a:cs typeface="+mn-cs"/>
              </a:rPr>
              <a:t>Physics-based GAN </a:t>
            </a: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с учетом ядра ИУ.</a:t>
            </a: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mn-cs"/>
              </a:rPr>
              <a:t>  </a:t>
            </a:r>
            <a:endParaRPr kumimoji="0" lang="ru-RU"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5" name="Рисунок 4">
            <a:extLst>
              <a:ext uri="{FF2B5EF4-FFF2-40B4-BE49-F238E27FC236}">
                <a16:creationId xmlns:a16="http://schemas.microsoft.com/office/drawing/2014/main" id="{E38B1207-AFF4-484A-8E7E-DC5EBA8E77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676" y="2564904"/>
            <a:ext cx="8894648" cy="2223662"/>
          </a:xfrm>
          <a:prstGeom prst="rect">
            <a:avLst/>
          </a:prstGeom>
        </p:spPr>
      </p:pic>
    </p:spTree>
    <p:extLst>
      <p:ext uri="{BB962C8B-B14F-4D97-AF65-F5344CB8AC3E}">
        <p14:creationId xmlns:p14="http://schemas.microsoft.com/office/powerpoint/2010/main" val="25045127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6509" y="260648"/>
            <a:ext cx="8617979" cy="990600"/>
          </a:xfrm>
        </p:spPr>
        <p:txBody>
          <a:bodyPr>
            <a:normAutofit/>
          </a:bodyPr>
          <a:lstStyle/>
          <a:p>
            <a:r>
              <a:rPr lang="ru-RU" sz="2800" dirty="0">
                <a:solidFill>
                  <a:schemeClr val="accent2"/>
                </a:solidFill>
                <a:latin typeface="Calibri" pitchFamily="34" charset="0"/>
              </a:rPr>
              <a:t>Пример </a:t>
            </a:r>
            <a:r>
              <a:rPr lang="en-US" sz="2800" dirty="0">
                <a:solidFill>
                  <a:schemeClr val="accent2"/>
                </a:solidFill>
                <a:latin typeface="Calibri" pitchFamily="34" charset="0"/>
              </a:rPr>
              <a:t>3</a:t>
            </a:r>
            <a:r>
              <a:rPr lang="ru-RU" sz="2800" dirty="0">
                <a:solidFill>
                  <a:schemeClr val="accent2"/>
                </a:solidFill>
                <a:latin typeface="Calibri" pitchFamily="34" charset="0"/>
              </a:rPr>
              <a:t>-</a:t>
            </a:r>
            <a:r>
              <a:rPr lang="en-US" sz="2800" dirty="0">
                <a:solidFill>
                  <a:schemeClr val="accent2"/>
                </a:solidFill>
                <a:latin typeface="Calibri" pitchFamily="34" charset="0"/>
              </a:rPr>
              <a:t>D</a:t>
            </a:r>
            <a:r>
              <a:rPr lang="ru-RU" sz="2800" dirty="0">
                <a:solidFill>
                  <a:schemeClr val="accent2"/>
                </a:solidFill>
                <a:latin typeface="Calibri" pitchFamily="34" charset="0"/>
              </a:rPr>
              <a:t> секционирования</a:t>
            </a:r>
            <a:r>
              <a:rPr lang="en-US" sz="2800" dirty="0">
                <a:solidFill>
                  <a:schemeClr val="accent2"/>
                </a:solidFill>
                <a:latin typeface="Calibri" pitchFamily="34" charset="0"/>
              </a:rPr>
              <a:t> </a:t>
            </a:r>
            <a:r>
              <a:rPr lang="ru-RU" sz="2800" dirty="0">
                <a:solidFill>
                  <a:schemeClr val="accent2"/>
                </a:solidFill>
                <a:latin typeface="Calibri" pitchFamily="34" charset="0"/>
              </a:rPr>
              <a:t>сосудов глазного дна</a:t>
            </a:r>
          </a:p>
        </p:txBody>
      </p:sp>
      <p:pic>
        <p:nvPicPr>
          <p:cNvPr id="11" name="Picture 10" descr="src1.png"/>
          <p:cNvPicPr>
            <a:picLocks noChangeAspect="1"/>
          </p:cNvPicPr>
          <p:nvPr/>
        </p:nvPicPr>
        <p:blipFill>
          <a:blip r:embed="rId3" cstate="print"/>
          <a:srcRect l="14563" t="9313" r="25391" b="10626"/>
          <a:stretch>
            <a:fillRect/>
          </a:stretch>
        </p:blipFill>
        <p:spPr>
          <a:xfrm>
            <a:off x="2621020" y="1877098"/>
            <a:ext cx="1098124" cy="1098119"/>
          </a:xfrm>
          <a:prstGeom prst="rect">
            <a:avLst/>
          </a:prstGeom>
        </p:spPr>
      </p:pic>
      <p:pic>
        <p:nvPicPr>
          <p:cNvPr id="12" name="Picture 11" descr="src2.png"/>
          <p:cNvPicPr preferRelativeResize="0">
            <a:picLocks noChangeAspect="1"/>
          </p:cNvPicPr>
          <p:nvPr/>
        </p:nvPicPr>
        <p:blipFill>
          <a:blip r:embed="rId4" cstate="print"/>
          <a:srcRect l="14563" t="11948" r="25391" b="9966"/>
          <a:stretch>
            <a:fillRect/>
          </a:stretch>
        </p:blipFill>
        <p:spPr>
          <a:xfrm>
            <a:off x="3926990" y="1901910"/>
            <a:ext cx="1089000" cy="1062118"/>
          </a:xfrm>
          <a:prstGeom prst="rect">
            <a:avLst/>
          </a:prstGeom>
        </p:spPr>
      </p:pic>
      <p:pic>
        <p:nvPicPr>
          <p:cNvPr id="13" name="Picture 12" descr="src3.png"/>
          <p:cNvPicPr preferRelativeResize="0">
            <a:picLocks noChangeAspect="1"/>
          </p:cNvPicPr>
          <p:nvPr/>
        </p:nvPicPr>
        <p:blipFill>
          <a:blip r:embed="rId5" cstate="print"/>
          <a:srcRect l="14563" t="10626" r="25391" b="10626"/>
          <a:stretch>
            <a:fillRect/>
          </a:stretch>
        </p:blipFill>
        <p:spPr>
          <a:xfrm>
            <a:off x="5199071" y="1907335"/>
            <a:ext cx="1098122" cy="1080120"/>
          </a:xfrm>
          <a:prstGeom prst="rect">
            <a:avLst/>
          </a:prstGeom>
        </p:spPr>
      </p:pic>
      <p:pic>
        <p:nvPicPr>
          <p:cNvPr id="14" name="Picture 13" descr="src4.png"/>
          <p:cNvPicPr>
            <a:picLocks noChangeAspect="1"/>
          </p:cNvPicPr>
          <p:nvPr/>
        </p:nvPicPr>
        <p:blipFill>
          <a:blip r:embed="rId6" cstate="print"/>
          <a:srcRect l="14563" t="10626" r="25391" b="10626"/>
          <a:stretch>
            <a:fillRect/>
          </a:stretch>
        </p:blipFill>
        <p:spPr>
          <a:xfrm>
            <a:off x="6444208" y="1907345"/>
            <a:ext cx="1098124" cy="1080110"/>
          </a:xfrm>
          <a:prstGeom prst="rect">
            <a:avLst/>
          </a:prstGeom>
        </p:spPr>
      </p:pic>
      <p:pic>
        <p:nvPicPr>
          <p:cNvPr id="15" name="Picture 14" descr="src5.png"/>
          <p:cNvPicPr>
            <a:picLocks noChangeAspect="1"/>
          </p:cNvPicPr>
          <p:nvPr/>
        </p:nvPicPr>
        <p:blipFill>
          <a:blip r:embed="rId7" cstate="print"/>
          <a:srcRect l="14563" t="10626" r="25391" b="10626"/>
          <a:stretch>
            <a:fillRect/>
          </a:stretch>
        </p:blipFill>
        <p:spPr>
          <a:xfrm>
            <a:off x="7655053" y="1907335"/>
            <a:ext cx="1098124" cy="1080110"/>
          </a:xfrm>
          <a:prstGeom prst="rect">
            <a:avLst/>
          </a:prstGeom>
        </p:spPr>
      </p:pic>
      <p:sp>
        <p:nvSpPr>
          <p:cNvPr id="16" name="TextBox 15"/>
          <p:cNvSpPr txBox="1"/>
          <p:nvPr/>
        </p:nvSpPr>
        <p:spPr>
          <a:xfrm>
            <a:off x="594668" y="1552600"/>
            <a:ext cx="1656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srgbClr val="FF0000"/>
                </a:solidFill>
                <a:effectLst/>
                <a:uLnTx/>
                <a:uFillTx/>
                <a:latin typeface="Calibri" pitchFamily="34" charset="0"/>
                <a:ea typeface="+mn-ea"/>
                <a:cs typeface="+mn-cs"/>
              </a:rPr>
              <a:t>3</a:t>
            </a:r>
            <a:r>
              <a:rPr kumimoji="0" lang="en-US" sz="2000" b="0" i="0" u="none" strike="noStrike" kern="1200" cap="none" spc="0" normalizeH="0" baseline="0" noProof="0" dirty="0">
                <a:ln>
                  <a:noFill/>
                </a:ln>
                <a:solidFill>
                  <a:srgbClr val="FF0000"/>
                </a:solidFill>
                <a:effectLst/>
                <a:uLnTx/>
                <a:uFillTx/>
                <a:latin typeface="Calibri" pitchFamily="34" charset="0"/>
                <a:ea typeface="+mn-ea"/>
                <a:cs typeface="+mn-cs"/>
              </a:rPr>
              <a:t>-D </a:t>
            </a:r>
            <a:r>
              <a:rPr kumimoji="0" lang="ru-RU" sz="2000" b="0" i="0" u="none" strike="noStrike" kern="1200" cap="none" spc="0" normalizeH="0" baseline="0" noProof="0" dirty="0">
                <a:ln>
                  <a:noFill/>
                </a:ln>
                <a:solidFill>
                  <a:srgbClr val="FF0000"/>
                </a:solidFill>
                <a:effectLst/>
                <a:uLnTx/>
                <a:uFillTx/>
                <a:latin typeface="Calibri" pitchFamily="34" charset="0"/>
                <a:ea typeface="+mn-ea"/>
                <a:cs typeface="+mn-cs"/>
              </a:rPr>
              <a:t>объект</a:t>
            </a:r>
            <a:r>
              <a:rPr kumimoji="0" lang="en-US" sz="2000" b="0" i="0" u="none" strike="noStrike" kern="1200" cap="none" spc="0" normalizeH="0" baseline="0" noProof="0" dirty="0">
                <a:ln>
                  <a:noFill/>
                </a:ln>
                <a:solidFill>
                  <a:srgbClr val="FF0000"/>
                </a:solidFill>
                <a:effectLst/>
                <a:uLnTx/>
                <a:uFillTx/>
                <a:latin typeface="Calibri" pitchFamily="34" charset="0"/>
                <a:ea typeface="+mn-ea"/>
                <a:cs typeface="+mn-cs"/>
              </a:rPr>
              <a:t> </a:t>
            </a:r>
            <a:endParaRPr kumimoji="0" lang="ru-RU" sz="2000" b="0" i="0" u="none" strike="noStrike" kern="1200" cap="none" spc="0" normalizeH="0" baseline="0" noProof="0" dirty="0">
              <a:ln>
                <a:noFill/>
              </a:ln>
              <a:solidFill>
                <a:srgbClr val="FF0000"/>
              </a:solidFill>
              <a:effectLst/>
              <a:uLnTx/>
              <a:uFillTx/>
              <a:latin typeface="Calibri" pitchFamily="34" charset="0"/>
              <a:ea typeface="+mn-ea"/>
              <a:cs typeface="+mn-cs"/>
            </a:endParaRPr>
          </a:p>
        </p:txBody>
      </p:sp>
      <p:sp>
        <p:nvSpPr>
          <p:cNvPr id="17" name="TextBox 16"/>
          <p:cNvSpPr txBox="1"/>
          <p:nvPr/>
        </p:nvSpPr>
        <p:spPr>
          <a:xfrm>
            <a:off x="2543775" y="1501800"/>
            <a:ext cx="54756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Искомые слои 3</a:t>
            </a: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mn-cs"/>
              </a:rPr>
              <a:t>-D </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объекта</a:t>
            </a: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mn-cs"/>
              </a:rPr>
              <a:t> </a:t>
            </a:r>
            <a:endPar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18" name="TextBox 17"/>
          <p:cNvSpPr txBox="1"/>
          <p:nvPr/>
        </p:nvSpPr>
        <p:spPr>
          <a:xfrm>
            <a:off x="2543775" y="3067647"/>
            <a:ext cx="64087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Наблюдаемые сечения с размытыми соседними слоями</a:t>
            </a:r>
          </a:p>
        </p:txBody>
      </p:sp>
      <p:pic>
        <p:nvPicPr>
          <p:cNvPr id="19" name="Picture 18" descr="out1.png"/>
          <p:cNvPicPr>
            <a:picLocks noChangeAspect="1"/>
          </p:cNvPicPr>
          <p:nvPr/>
        </p:nvPicPr>
        <p:blipFill>
          <a:blip r:embed="rId8" cstate="print"/>
          <a:stretch>
            <a:fillRect/>
          </a:stretch>
        </p:blipFill>
        <p:spPr>
          <a:xfrm>
            <a:off x="2634545" y="3467757"/>
            <a:ext cx="1084599" cy="1080062"/>
          </a:xfrm>
          <a:prstGeom prst="rect">
            <a:avLst/>
          </a:prstGeom>
        </p:spPr>
      </p:pic>
      <p:pic>
        <p:nvPicPr>
          <p:cNvPr id="20" name="Picture 19" descr="out2.png"/>
          <p:cNvPicPr preferRelativeResize="0">
            <a:picLocks noChangeAspect="1"/>
          </p:cNvPicPr>
          <p:nvPr/>
        </p:nvPicPr>
        <p:blipFill>
          <a:blip r:embed="rId9" cstate="print"/>
          <a:stretch>
            <a:fillRect/>
          </a:stretch>
        </p:blipFill>
        <p:spPr>
          <a:xfrm>
            <a:off x="3926990" y="3457782"/>
            <a:ext cx="1091997" cy="1098122"/>
          </a:xfrm>
          <a:prstGeom prst="rect">
            <a:avLst/>
          </a:prstGeom>
        </p:spPr>
      </p:pic>
      <p:pic>
        <p:nvPicPr>
          <p:cNvPr id="22" name="Picture 21" descr="out3.png"/>
          <p:cNvPicPr preferRelativeResize="0">
            <a:picLocks noChangeAspect="1"/>
          </p:cNvPicPr>
          <p:nvPr/>
        </p:nvPicPr>
        <p:blipFill>
          <a:blip r:embed="rId10" cstate="print"/>
          <a:stretch>
            <a:fillRect/>
          </a:stretch>
        </p:blipFill>
        <p:spPr>
          <a:xfrm>
            <a:off x="5200979" y="3462919"/>
            <a:ext cx="1096214" cy="1089738"/>
          </a:xfrm>
          <a:prstGeom prst="rect">
            <a:avLst/>
          </a:prstGeom>
        </p:spPr>
      </p:pic>
      <p:pic>
        <p:nvPicPr>
          <p:cNvPr id="23" name="Picture 22" descr="out4.png"/>
          <p:cNvPicPr preferRelativeResize="0">
            <a:picLocks noChangeAspect="1"/>
          </p:cNvPicPr>
          <p:nvPr/>
        </p:nvPicPr>
        <p:blipFill>
          <a:blip r:embed="rId11" cstate="print"/>
          <a:stretch>
            <a:fillRect/>
          </a:stretch>
        </p:blipFill>
        <p:spPr>
          <a:xfrm>
            <a:off x="6444207" y="3456182"/>
            <a:ext cx="1096591" cy="1091637"/>
          </a:xfrm>
          <a:prstGeom prst="rect">
            <a:avLst/>
          </a:prstGeom>
        </p:spPr>
      </p:pic>
      <p:pic>
        <p:nvPicPr>
          <p:cNvPr id="24" name="Picture 23" descr="out5.png"/>
          <p:cNvPicPr preferRelativeResize="0">
            <a:picLocks noChangeAspect="1"/>
          </p:cNvPicPr>
          <p:nvPr/>
        </p:nvPicPr>
        <p:blipFill>
          <a:blip r:embed="rId12" cstate="print"/>
          <a:stretch>
            <a:fillRect/>
          </a:stretch>
        </p:blipFill>
        <p:spPr>
          <a:xfrm>
            <a:off x="7709427" y="3456181"/>
            <a:ext cx="1063666" cy="1064039"/>
          </a:xfrm>
          <a:prstGeom prst="rect">
            <a:avLst/>
          </a:prstGeom>
        </p:spPr>
      </p:pic>
      <p:sp>
        <p:nvSpPr>
          <p:cNvPr id="25" name="TextBox 24"/>
          <p:cNvSpPr txBox="1"/>
          <p:nvPr/>
        </p:nvSpPr>
        <p:spPr>
          <a:xfrm>
            <a:off x="2627784" y="4869160"/>
            <a:ext cx="64721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BD0D9"/>
                </a:solidFill>
                <a:effectLst/>
                <a:uLnTx/>
                <a:uFillTx/>
                <a:latin typeface="Calibri" pitchFamily="34" charset="0"/>
                <a:ea typeface="+mn-ea"/>
                <a:cs typeface="+mn-cs"/>
              </a:rPr>
              <a:t>Решение задачи секционирования:</a:t>
            </a:r>
            <a:r>
              <a:rPr kumimoji="0" lang="en-US" sz="1800" b="0" i="0" u="none" strike="noStrike" kern="1200" cap="none" spc="0" normalizeH="0" baseline="0" noProof="0" dirty="0">
                <a:ln>
                  <a:noFill/>
                </a:ln>
                <a:solidFill>
                  <a:srgbClr val="0BD0D9"/>
                </a:solidFill>
                <a:effectLst/>
                <a:uLnTx/>
                <a:uFillTx/>
                <a:latin typeface="Calibri" pitchFamily="34" charset="0"/>
                <a:ea typeface="+mn-ea"/>
                <a:cs typeface="+mn-cs"/>
              </a:rPr>
              <a:t> </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восстановление искомых слоев, «очищенных» от размытых соседних слоев</a:t>
            </a:r>
          </a:p>
        </p:txBody>
      </p:sp>
      <p:pic>
        <p:nvPicPr>
          <p:cNvPr id="124930" name="Picture 2" descr="K:\PRESENTATION\veinssolid3.png"/>
          <p:cNvPicPr>
            <a:picLocks noChangeAspect="1" noChangeArrowheads="1"/>
          </p:cNvPicPr>
          <p:nvPr/>
        </p:nvPicPr>
        <p:blipFill>
          <a:blip r:embed="rId13" cstate="print"/>
          <a:srcRect/>
          <a:stretch>
            <a:fillRect/>
          </a:stretch>
        </p:blipFill>
        <p:spPr bwMode="auto">
          <a:xfrm>
            <a:off x="251520" y="1916832"/>
            <a:ext cx="2195736" cy="1646802"/>
          </a:xfrm>
          <a:prstGeom prst="rect">
            <a:avLst/>
          </a:prstGeom>
          <a:noFill/>
        </p:spPr>
      </p:pic>
      <p:pic>
        <p:nvPicPr>
          <p:cNvPr id="21" name="Рисунок 20" descr="output_SU8pTI.gif"/>
          <p:cNvPicPr>
            <a:picLocks noChangeAspect="1"/>
          </p:cNvPicPr>
          <p:nvPr/>
        </p:nvPicPr>
        <p:blipFill>
          <a:blip r:embed="rId14" cstate="print"/>
          <a:stretch>
            <a:fillRect/>
          </a:stretch>
        </p:blipFill>
        <p:spPr>
          <a:xfrm>
            <a:off x="395536" y="3284984"/>
            <a:ext cx="2112235" cy="1584176"/>
          </a:xfrm>
          <a:prstGeom prst="rect">
            <a:avLst/>
          </a:prstGeom>
        </p:spPr>
      </p:pic>
      <p:pic>
        <p:nvPicPr>
          <p:cNvPr id="26" name="Picture 10" descr="src1.png"/>
          <p:cNvPicPr>
            <a:picLocks noChangeAspect="1"/>
          </p:cNvPicPr>
          <p:nvPr/>
        </p:nvPicPr>
        <p:blipFill>
          <a:blip r:embed="rId15" cstate="print"/>
          <a:stretch>
            <a:fillRect/>
          </a:stretch>
        </p:blipFill>
        <p:spPr>
          <a:xfrm>
            <a:off x="2644162" y="5486750"/>
            <a:ext cx="1098124" cy="1091695"/>
          </a:xfrm>
          <a:prstGeom prst="rect">
            <a:avLst/>
          </a:prstGeom>
        </p:spPr>
      </p:pic>
      <p:pic>
        <p:nvPicPr>
          <p:cNvPr id="27" name="Picture 11" descr="src2.png"/>
          <p:cNvPicPr preferRelativeResize="0">
            <a:picLocks noChangeAspect="1"/>
          </p:cNvPicPr>
          <p:nvPr/>
        </p:nvPicPr>
        <p:blipFill>
          <a:blip r:embed="rId16" cstate="print"/>
          <a:stretch>
            <a:fillRect/>
          </a:stretch>
        </p:blipFill>
        <p:spPr>
          <a:xfrm>
            <a:off x="3950624" y="5483538"/>
            <a:ext cx="1068363" cy="1062118"/>
          </a:xfrm>
          <a:prstGeom prst="rect">
            <a:avLst/>
          </a:prstGeom>
        </p:spPr>
      </p:pic>
      <p:pic>
        <p:nvPicPr>
          <p:cNvPr id="28" name="Picture 12" descr="src3.png"/>
          <p:cNvPicPr preferRelativeResize="0">
            <a:picLocks noChangeAspect="1"/>
          </p:cNvPicPr>
          <p:nvPr/>
        </p:nvPicPr>
        <p:blipFill>
          <a:blip r:embed="rId17" cstate="print"/>
          <a:stretch>
            <a:fillRect/>
          </a:stretch>
        </p:blipFill>
        <p:spPr>
          <a:xfrm>
            <a:off x="5244706" y="5483538"/>
            <a:ext cx="1081610" cy="1080120"/>
          </a:xfrm>
          <a:prstGeom prst="rect">
            <a:avLst/>
          </a:prstGeom>
        </p:spPr>
      </p:pic>
      <p:pic>
        <p:nvPicPr>
          <p:cNvPr id="29" name="Picture 13" descr="src4.png"/>
          <p:cNvPicPr>
            <a:picLocks noChangeAspect="1"/>
          </p:cNvPicPr>
          <p:nvPr/>
        </p:nvPicPr>
        <p:blipFill>
          <a:blip r:embed="rId18" cstate="print"/>
          <a:stretch>
            <a:fillRect/>
          </a:stretch>
        </p:blipFill>
        <p:spPr>
          <a:xfrm>
            <a:off x="6468847" y="5483538"/>
            <a:ext cx="1081602" cy="1080110"/>
          </a:xfrm>
          <a:prstGeom prst="rect">
            <a:avLst/>
          </a:prstGeom>
        </p:spPr>
      </p:pic>
      <p:pic>
        <p:nvPicPr>
          <p:cNvPr id="30" name="Picture 14" descr="src5.png"/>
          <p:cNvPicPr>
            <a:picLocks noChangeAspect="1"/>
          </p:cNvPicPr>
          <p:nvPr/>
        </p:nvPicPr>
        <p:blipFill>
          <a:blip r:embed="rId19" cstate="print"/>
          <a:stretch>
            <a:fillRect/>
          </a:stretch>
        </p:blipFill>
        <p:spPr>
          <a:xfrm>
            <a:off x="7694474" y="5483538"/>
            <a:ext cx="1078619" cy="1080110"/>
          </a:xfrm>
          <a:prstGeom prst="rect">
            <a:avLst/>
          </a:prstGeom>
        </p:spPr>
      </p:pic>
      <p:sp>
        <p:nvSpPr>
          <p:cNvPr id="31" name="Прямоугольник 30"/>
          <p:cNvSpPr/>
          <p:nvPr/>
        </p:nvSpPr>
        <p:spPr>
          <a:xfrm>
            <a:off x="179512" y="5013176"/>
            <a:ext cx="2429407" cy="160043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1400" b="0" i="0" u="none" strike="noStrike" kern="1200" cap="none" spc="0" normalizeH="0" baseline="0" noProof="0" dirty="0">
                <a:ln>
                  <a:noFill/>
                </a:ln>
                <a:solidFill>
                  <a:srgbClr val="0BD0D9"/>
                </a:solidFill>
                <a:effectLst/>
                <a:uLnTx/>
                <a:uFillTx/>
                <a:latin typeface="Calibri" pitchFamily="34" charset="0"/>
                <a:ea typeface="+mn-ea"/>
                <a:cs typeface="+mn-cs"/>
              </a:rPr>
              <a:t>Исследования выполняются при поддержке Московского центра фундаментальной и прикладной математики и</a:t>
            </a:r>
            <a:r>
              <a:rPr kumimoji="0" lang="en-GB" sz="1400" b="0" i="0" u="none" strike="noStrike" kern="1200" cap="none" spc="0" normalizeH="0" baseline="0" noProof="0" dirty="0">
                <a:ln>
                  <a:noFill/>
                </a:ln>
                <a:solidFill>
                  <a:srgbClr val="0BD0D9"/>
                </a:solidFill>
                <a:effectLst/>
                <a:uLnTx/>
                <a:uFillTx/>
                <a:latin typeface="Calibri" pitchFamily="34" charset="0"/>
                <a:ea typeface="+mn-ea"/>
                <a:cs typeface="+mn-cs"/>
              </a:rPr>
              <a:t> МНОШ МГУ «</a:t>
            </a:r>
            <a:r>
              <a:rPr kumimoji="0" lang="en-GB" sz="1400" b="0" i="0" u="none" strike="noStrike" kern="1200" cap="none" spc="0" normalizeH="0" baseline="0" noProof="0" dirty="0" err="1">
                <a:ln>
                  <a:noFill/>
                </a:ln>
                <a:solidFill>
                  <a:srgbClr val="0BD0D9"/>
                </a:solidFill>
                <a:effectLst/>
                <a:uLnTx/>
                <a:uFillTx/>
                <a:latin typeface="Calibri" pitchFamily="34" charset="0"/>
                <a:ea typeface="+mn-ea"/>
                <a:cs typeface="+mn-cs"/>
              </a:rPr>
              <a:t>Фотонные</a:t>
            </a:r>
            <a:r>
              <a:rPr kumimoji="0" lang="en-GB" sz="1400" b="0" i="0" u="none" strike="noStrike" kern="1200" cap="none" spc="0" normalizeH="0" baseline="0" noProof="0" dirty="0">
                <a:ln>
                  <a:noFill/>
                </a:ln>
                <a:solidFill>
                  <a:srgbClr val="0BD0D9"/>
                </a:solidFill>
                <a:effectLst/>
                <a:uLnTx/>
                <a:uFillTx/>
                <a:latin typeface="Calibri" pitchFamily="34" charset="0"/>
                <a:ea typeface="+mn-ea"/>
                <a:cs typeface="+mn-cs"/>
              </a:rPr>
              <a:t> и </a:t>
            </a:r>
            <a:r>
              <a:rPr kumimoji="0" lang="en-GB" sz="1400" b="0" i="0" u="none" strike="noStrike" kern="1200" cap="none" spc="0" normalizeH="0" baseline="0" noProof="0" dirty="0" err="1">
                <a:ln>
                  <a:noFill/>
                </a:ln>
                <a:solidFill>
                  <a:srgbClr val="0BD0D9"/>
                </a:solidFill>
                <a:effectLst/>
                <a:uLnTx/>
                <a:uFillTx/>
                <a:latin typeface="Calibri" pitchFamily="34" charset="0"/>
                <a:ea typeface="+mn-ea"/>
                <a:cs typeface="+mn-cs"/>
              </a:rPr>
              <a:t>квантовые</a:t>
            </a:r>
            <a:r>
              <a:rPr kumimoji="0" lang="en-GB" sz="1400" b="0" i="0" u="none" strike="noStrike" kern="1200" cap="none" spc="0" normalizeH="0" baseline="0" noProof="0" dirty="0">
                <a:ln>
                  <a:noFill/>
                </a:ln>
                <a:solidFill>
                  <a:srgbClr val="0BD0D9"/>
                </a:solidFill>
                <a:effectLst/>
                <a:uLnTx/>
                <a:uFillTx/>
                <a:latin typeface="Calibri" pitchFamily="34" charset="0"/>
                <a:ea typeface="+mn-ea"/>
                <a:cs typeface="+mn-cs"/>
              </a:rPr>
              <a:t> </a:t>
            </a:r>
            <a:r>
              <a:rPr kumimoji="0" lang="en-GB" sz="1400" b="0" i="0" u="none" strike="noStrike" kern="1200" cap="none" spc="0" normalizeH="0" baseline="0" noProof="0" dirty="0" err="1">
                <a:ln>
                  <a:noFill/>
                </a:ln>
                <a:solidFill>
                  <a:srgbClr val="0BD0D9"/>
                </a:solidFill>
                <a:effectLst/>
                <a:uLnTx/>
                <a:uFillTx/>
                <a:latin typeface="Calibri" pitchFamily="34" charset="0"/>
                <a:ea typeface="+mn-ea"/>
                <a:cs typeface="+mn-cs"/>
              </a:rPr>
              <a:t>технологии</a:t>
            </a:r>
            <a:r>
              <a:rPr kumimoji="0" lang="en-GB" sz="1400" b="0" i="0" u="none" strike="noStrike" kern="1200" cap="none" spc="0" normalizeH="0" baseline="0" noProof="0" dirty="0">
                <a:ln>
                  <a:noFill/>
                </a:ln>
                <a:solidFill>
                  <a:srgbClr val="0BD0D9"/>
                </a:solidFill>
                <a:effectLst/>
                <a:uLnTx/>
                <a:uFillTx/>
                <a:latin typeface="Calibri" pitchFamily="34" charset="0"/>
                <a:ea typeface="+mn-ea"/>
                <a:cs typeface="+mn-cs"/>
              </a:rPr>
              <a:t>. </a:t>
            </a:r>
            <a:r>
              <a:rPr kumimoji="0" lang="en-GB" sz="1400" b="0" i="0" u="none" strike="noStrike" kern="1200" cap="none" spc="0" normalizeH="0" baseline="0" noProof="0" dirty="0" err="1">
                <a:ln>
                  <a:noFill/>
                </a:ln>
                <a:solidFill>
                  <a:srgbClr val="0BD0D9"/>
                </a:solidFill>
                <a:effectLst/>
                <a:uLnTx/>
                <a:uFillTx/>
                <a:latin typeface="Calibri" pitchFamily="34" charset="0"/>
                <a:ea typeface="+mn-ea"/>
                <a:cs typeface="+mn-cs"/>
              </a:rPr>
              <a:t>Цифровая</a:t>
            </a:r>
            <a:r>
              <a:rPr kumimoji="0" lang="en-GB" sz="1400" b="0" i="0" u="none" strike="noStrike" kern="1200" cap="none" spc="0" normalizeH="0" baseline="0" noProof="0" dirty="0">
                <a:ln>
                  <a:noFill/>
                </a:ln>
                <a:solidFill>
                  <a:srgbClr val="0BD0D9"/>
                </a:solidFill>
                <a:effectLst/>
                <a:uLnTx/>
                <a:uFillTx/>
                <a:latin typeface="Calibri" pitchFamily="34" charset="0"/>
                <a:ea typeface="+mn-ea"/>
                <a:cs typeface="+mn-cs"/>
              </a:rPr>
              <a:t> </a:t>
            </a:r>
            <a:r>
              <a:rPr kumimoji="0" lang="en-GB" sz="1400" b="0" i="0" u="none" strike="noStrike" kern="1200" cap="none" spc="0" normalizeH="0" baseline="0" noProof="0" dirty="0" err="1">
                <a:ln>
                  <a:noFill/>
                </a:ln>
                <a:solidFill>
                  <a:srgbClr val="0BD0D9"/>
                </a:solidFill>
                <a:effectLst/>
                <a:uLnTx/>
                <a:uFillTx/>
                <a:latin typeface="Calibri" pitchFamily="34" charset="0"/>
                <a:ea typeface="+mn-ea"/>
                <a:cs typeface="+mn-cs"/>
              </a:rPr>
              <a:t>медицина</a:t>
            </a:r>
            <a:r>
              <a:rPr kumimoji="0" lang="en-GB" sz="1400" b="0" i="0" u="none" strike="noStrike" kern="1200" cap="none" spc="0" normalizeH="0" baseline="0" noProof="0" dirty="0">
                <a:ln>
                  <a:noFill/>
                </a:ln>
                <a:solidFill>
                  <a:srgbClr val="0BD0D9"/>
                </a:solidFill>
                <a:effectLst/>
                <a:uLnTx/>
                <a:uFillTx/>
                <a:latin typeface="Calibri" pitchFamily="34" charset="0"/>
                <a:ea typeface="+mn-ea"/>
                <a:cs typeface="+mn-cs"/>
              </a:rPr>
              <a:t>»</a:t>
            </a:r>
            <a:endParaRPr kumimoji="0" lang="ru-RU" sz="1400" b="0" i="0" u="none" strike="noStrike" kern="1200" cap="none" spc="0" normalizeH="0" baseline="0" noProof="0" dirty="0">
              <a:ln>
                <a:noFill/>
              </a:ln>
              <a:solidFill>
                <a:srgbClr val="0BD0D9"/>
              </a:solidFill>
              <a:effectLst/>
              <a:uLnTx/>
              <a:uFillTx/>
              <a:latin typeface="Calibri" pitchFamily="34" charset="0"/>
              <a:ea typeface="+mn-ea"/>
              <a:cs typeface="+mn-cs"/>
            </a:endParaRPr>
          </a:p>
        </p:txBody>
      </p:sp>
    </p:spTree>
    <p:extLst>
      <p:ext uri="{BB962C8B-B14F-4D97-AF65-F5344CB8AC3E}">
        <p14:creationId xmlns:p14="http://schemas.microsoft.com/office/powerpoint/2010/main" val="3233124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E687B-9136-F9F6-4F97-07EBACFFAF23}"/>
            </a:ext>
          </a:extLst>
        </p:cNvPr>
        <p:cNvGrpSpPr/>
        <p:nvPr/>
      </p:nvGrpSpPr>
      <p:grpSpPr>
        <a:xfrm>
          <a:off x="0" y="0"/>
          <a:ext cx="0" cy="0"/>
          <a:chOff x="0" y="0"/>
          <a:chExt cx="0" cy="0"/>
        </a:xfrm>
      </p:grpSpPr>
      <p:pic>
        <p:nvPicPr>
          <p:cNvPr id="11" name="Picture 10" descr="A qr code with black squares&#10;&#10;AI-generated content may be incorrect.">
            <a:extLst>
              <a:ext uri="{FF2B5EF4-FFF2-40B4-BE49-F238E27FC236}">
                <a16:creationId xmlns:a16="http://schemas.microsoft.com/office/drawing/2014/main" id="{74BB7CF5-26F9-9D50-3A63-A73943CE40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36296" y="2319163"/>
            <a:ext cx="1524092" cy="1524092"/>
          </a:xfrm>
          <a:prstGeom prst="rect">
            <a:avLst/>
          </a:prstGeom>
        </p:spPr>
      </p:pic>
      <p:sp>
        <p:nvSpPr>
          <p:cNvPr id="12" name="Content Placeholder 2">
            <a:extLst>
              <a:ext uri="{FF2B5EF4-FFF2-40B4-BE49-F238E27FC236}">
                <a16:creationId xmlns:a16="http://schemas.microsoft.com/office/drawing/2014/main" id="{667BDE22-CDBA-ED8C-D7DB-9E4AF4A1C5E1}"/>
              </a:ext>
            </a:extLst>
          </p:cNvPr>
          <p:cNvSpPr txBox="1">
            <a:spLocks/>
          </p:cNvSpPr>
          <p:nvPr/>
        </p:nvSpPr>
        <p:spPr>
          <a:xfrm>
            <a:off x="323528" y="4149080"/>
            <a:ext cx="6791071" cy="2025022"/>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buFont typeface="Wingdings" pitchFamily="2" charset="2"/>
              <a:buChar char="q"/>
            </a:pPr>
            <a:r>
              <a:rPr lang="ru-RU" sz="1800" kern="100" dirty="0">
                <a:latin typeface="Trebuchet MS" panose="020B0703020202090204" pitchFamily="34" charset="0"/>
                <a:ea typeface="Calibri" panose="020F0502020204030204" pitchFamily="34" charset="0"/>
                <a:cs typeface="Times New Roman" panose="02020603050405020304" pitchFamily="18" charset="0"/>
              </a:rPr>
              <a:t>Собеседование студентов 2 курса на спецсеминар «Обработка изображений и компьютерное моделирование» состоится </a:t>
            </a:r>
            <a:r>
              <a:rPr lang="ru-RU" sz="1800" kern="100" dirty="0">
                <a:highlight>
                  <a:srgbClr val="FFFF00"/>
                </a:highlight>
                <a:latin typeface="Trebuchet MS" panose="020B0703020202090204" pitchFamily="34" charset="0"/>
                <a:ea typeface="Calibri" panose="020F0502020204030204" pitchFamily="34" charset="0"/>
                <a:cs typeface="Times New Roman" panose="02020603050405020304" pitchFamily="18" charset="0"/>
              </a:rPr>
              <a:t>10 апреля 2026 в 16.20, ауд. 759</a:t>
            </a:r>
            <a:r>
              <a:rPr lang="ru-RU" sz="1800" kern="100" dirty="0">
                <a:latin typeface="Trebuchet MS" panose="020B0703020202090204" pitchFamily="34" charset="0"/>
                <a:ea typeface="Calibri" panose="020F0502020204030204" pitchFamily="34" charset="0"/>
                <a:cs typeface="Times New Roman" panose="02020603050405020304" pitchFamily="18" charset="0"/>
              </a:rPr>
              <a:t>.</a:t>
            </a:r>
            <a:br>
              <a:rPr lang="ru-RU" sz="1800" kern="100" dirty="0">
                <a:latin typeface="Trebuchet MS" panose="020B0703020202090204" pitchFamily="34" charset="0"/>
                <a:ea typeface="Calibri" panose="020F0502020204030204" pitchFamily="34" charset="0"/>
                <a:cs typeface="Times New Roman" panose="02020603050405020304" pitchFamily="18" charset="0"/>
              </a:rPr>
            </a:br>
            <a:br>
              <a:rPr lang="en-US" sz="1800" kern="100" dirty="0">
                <a:latin typeface="Trebuchet MS" panose="020B0703020202090204" pitchFamily="34" charset="0"/>
                <a:ea typeface="Calibri" panose="020F0502020204030204" pitchFamily="34" charset="0"/>
                <a:cs typeface="Times New Roman" panose="02020603050405020304" pitchFamily="18" charset="0"/>
              </a:rPr>
            </a:br>
            <a:r>
              <a:rPr lang="ru-RU" sz="1800" kern="100" dirty="0">
                <a:latin typeface="Trebuchet MS" panose="020B0703020202090204" pitchFamily="34" charset="0"/>
                <a:ea typeface="Calibri" panose="020F0502020204030204" pitchFamily="34" charset="0"/>
                <a:cs typeface="Times New Roman" panose="02020603050405020304" pitchFamily="18" charset="0"/>
              </a:rPr>
              <a:t>Требуется заполнить анкету </a:t>
            </a:r>
            <a:r>
              <a:rPr lang="en-US" sz="1800" kern="100" dirty="0">
                <a:latin typeface="Trebuchet MS" panose="020B0703020202090204" pitchFamily="34" charset="0"/>
                <a:ea typeface="Calibri" panose="020F0502020204030204" pitchFamily="34" charset="0"/>
                <a:cs typeface="Times New Roman" panose="02020603050405020304" pitchFamily="18" charset="0"/>
              </a:rPr>
              <a:t>---&gt;</a:t>
            </a:r>
            <a:br>
              <a:rPr lang="ru-RU" sz="1800" kern="100" dirty="0">
                <a:latin typeface="Trebuchet MS" panose="020B0703020202090204" pitchFamily="34" charset="0"/>
                <a:ea typeface="Calibri" panose="020F0502020204030204" pitchFamily="34" charset="0"/>
                <a:cs typeface="Times New Roman" panose="02020603050405020304" pitchFamily="18" charset="0"/>
              </a:rPr>
            </a:br>
            <a:endParaRPr lang="ru-RU" sz="1800" kern="100" dirty="0">
              <a:highlight>
                <a:srgbClr val="FFFF00"/>
              </a:highlight>
              <a:latin typeface="Trebuchet MS" panose="020B0703020202090204" pitchFamily="34" charset="0"/>
              <a:ea typeface="Calibri" panose="020F0502020204030204" pitchFamily="34" charset="0"/>
              <a:cs typeface="Times New Roman" panose="02020603050405020304" pitchFamily="18" charset="0"/>
            </a:endParaRPr>
          </a:p>
        </p:txBody>
      </p:sp>
      <p:pic>
        <p:nvPicPr>
          <p:cNvPr id="13" name="Graphic 3">
            <a:extLst>
              <a:ext uri="{FF2B5EF4-FFF2-40B4-BE49-F238E27FC236}">
                <a16:creationId xmlns:a16="http://schemas.microsoft.com/office/drawing/2014/main" id="{5321C526-70EE-488F-7ECB-A56289FDF8A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812360" y="332656"/>
            <a:ext cx="1176916" cy="587131"/>
          </a:xfrm>
          <a:prstGeom prst="rect">
            <a:avLst/>
          </a:prstGeom>
        </p:spPr>
      </p:pic>
      <p:sp>
        <p:nvSpPr>
          <p:cNvPr id="14" name="Content Placeholder 2">
            <a:extLst>
              <a:ext uri="{FF2B5EF4-FFF2-40B4-BE49-F238E27FC236}">
                <a16:creationId xmlns:a16="http://schemas.microsoft.com/office/drawing/2014/main" id="{C820703C-B47D-4502-9DF2-7AC18042C4D8}"/>
              </a:ext>
            </a:extLst>
          </p:cNvPr>
          <p:cNvSpPr txBox="1">
            <a:spLocks/>
          </p:cNvSpPr>
          <p:nvPr/>
        </p:nvSpPr>
        <p:spPr>
          <a:xfrm>
            <a:off x="77008" y="173181"/>
            <a:ext cx="7663344" cy="908150"/>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ru-RU" sz="2700" dirty="0">
                <a:solidFill>
                  <a:schemeClr val="tx2"/>
                </a:solidFill>
                <a:latin typeface="Trebuchet MS" panose="020B0703020202090204" pitchFamily="34" charset="0"/>
                <a:ea typeface="Calibri" panose="020F0502020204030204" pitchFamily="34" charset="0"/>
                <a:cs typeface="Times New Roman" panose="02020603050405020304" pitchFamily="18" charset="0"/>
              </a:rPr>
              <a:t>Спецсеминар </a:t>
            </a:r>
            <a:r>
              <a:rPr lang="ru-RU" sz="2700" kern="100" dirty="0">
                <a:solidFill>
                  <a:schemeClr val="tx2"/>
                </a:solidFill>
                <a:latin typeface="Trebuchet MS" panose="020B0703020202090204" pitchFamily="34" charset="0"/>
                <a:ea typeface="Calibri" panose="020F0502020204030204" pitchFamily="34" charset="0"/>
                <a:cs typeface="Times New Roman" panose="02020603050405020304" pitchFamily="18" charset="0"/>
              </a:rPr>
              <a:t>«Обработка изображений и компьютерное моделирование» </a:t>
            </a:r>
            <a:endParaRPr lang="en-US" sz="2700" kern="100" dirty="0">
              <a:solidFill>
                <a:schemeClr val="tx2"/>
              </a:solidFill>
              <a:latin typeface="Trebuchet MS" panose="020B0703020202090204" pitchFamily="34" charset="0"/>
              <a:ea typeface="Calibri" panose="020F0502020204030204" pitchFamily="34" charset="0"/>
              <a:cs typeface="Times New Roman" panose="02020603050405020304" pitchFamily="18" charset="0"/>
            </a:endParaRPr>
          </a:p>
        </p:txBody>
      </p:sp>
      <p:sp>
        <p:nvSpPr>
          <p:cNvPr id="2" name="Rectangle 21">
            <a:extLst>
              <a:ext uri="{FF2B5EF4-FFF2-40B4-BE49-F238E27FC236}">
                <a16:creationId xmlns:a16="http://schemas.microsoft.com/office/drawing/2014/main" id="{6A949D27-5611-C0C6-F145-6A04DB2EA125}"/>
              </a:ext>
            </a:extLst>
          </p:cNvPr>
          <p:cNvSpPr>
            <a:spLocks noGrp="1" noChangeArrowheads="1"/>
          </p:cNvSpPr>
          <p:nvPr>
            <p:ph type="title"/>
          </p:nvPr>
        </p:nvSpPr>
        <p:spPr>
          <a:xfrm>
            <a:off x="323528" y="1572525"/>
            <a:ext cx="8136904" cy="529828"/>
          </a:xfrm>
        </p:spPr>
        <p:txBody>
          <a:bodyPr>
            <a:normAutofit/>
          </a:bodyPr>
          <a:lstStyle/>
          <a:p>
            <a:r>
              <a:rPr lang="ru-RU" sz="2400" dirty="0">
                <a:latin typeface="Trebuchet MS" panose="020B0703020202090204" pitchFamily="34" charset="0"/>
              </a:rPr>
              <a:t>Информация и собеседование:</a:t>
            </a:r>
            <a:endParaRPr lang="ru-RU" altLang="ru-RU" sz="2400" dirty="0"/>
          </a:p>
        </p:txBody>
      </p:sp>
      <p:sp>
        <p:nvSpPr>
          <p:cNvPr id="15" name="TextBox 14">
            <a:extLst>
              <a:ext uri="{FF2B5EF4-FFF2-40B4-BE49-F238E27FC236}">
                <a16:creationId xmlns:a16="http://schemas.microsoft.com/office/drawing/2014/main" id="{EF429665-B079-0A5B-FFBB-547BC88DA61A}"/>
              </a:ext>
            </a:extLst>
          </p:cNvPr>
          <p:cNvSpPr txBox="1"/>
          <p:nvPr/>
        </p:nvSpPr>
        <p:spPr>
          <a:xfrm>
            <a:off x="323528" y="2316641"/>
            <a:ext cx="6791071" cy="1200329"/>
          </a:xfrm>
          <a:prstGeom prst="rect">
            <a:avLst/>
          </a:prstGeom>
          <a:noFill/>
        </p:spPr>
        <p:txBody>
          <a:bodyPr wrap="square" rtlCol="0">
            <a:spAutoFit/>
          </a:bodyPr>
          <a:lstStyle/>
          <a:p>
            <a:pPr marL="285750" indent="-285750">
              <a:buFont typeface="Wingdings" pitchFamily="2" charset="2"/>
              <a:buChar char="q"/>
            </a:pPr>
            <a:r>
              <a:rPr lang="ru-RU" dirty="0">
                <a:latin typeface="Trebuchet MS" panose="020B0703020202090204" pitchFamily="34" charset="0"/>
                <a:ea typeface="Calibri" panose="020F0502020204030204" pitchFamily="34" charset="0"/>
                <a:cs typeface="Times New Roman" panose="02020603050405020304" pitchFamily="18" charset="0"/>
              </a:rPr>
              <a:t>Подробная информация о спецсеминаре представлена на лекциях 1 и 9 курса </a:t>
            </a:r>
            <a:r>
              <a:rPr lang="ru-RU" b="1" dirty="0">
                <a:latin typeface="Trebuchet MS" panose="020B0703020202090204" pitchFamily="34" charset="0"/>
                <a:ea typeface="Calibri" panose="020F0502020204030204" pitchFamily="34" charset="0"/>
                <a:cs typeface="Times New Roman" panose="02020603050405020304" pitchFamily="18" charset="0"/>
              </a:rPr>
              <a:t>«Практическое введение в анализ изображений»</a:t>
            </a:r>
            <a:r>
              <a:rPr lang="ru-RU" dirty="0">
                <a:latin typeface="Trebuchet MS" panose="020B0703020202090204" pitchFamily="34" charset="0"/>
              </a:rPr>
              <a:t>.</a:t>
            </a:r>
            <a:endParaRPr lang="en-US" kern="100" dirty="0">
              <a:latin typeface="Trebuchet MS" panose="020B0703020202090204" pitchFamily="34" charset="0"/>
              <a:ea typeface="Calibri" panose="020F0502020204030204" pitchFamily="34" charset="0"/>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CAD9035B-6C60-E728-D134-221A7410D8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6296" y="4149080"/>
            <a:ext cx="1524092" cy="1524092"/>
          </a:xfrm>
          <a:prstGeom prst="rect">
            <a:avLst/>
          </a:prstGeom>
        </p:spPr>
      </p:pic>
    </p:spTree>
    <p:extLst>
      <p:ext uri="{BB962C8B-B14F-4D97-AF65-F5344CB8AC3E}">
        <p14:creationId xmlns:p14="http://schemas.microsoft.com/office/powerpoint/2010/main" val="9750194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B2A55840-D15A-31B2-C6CF-88D80E40A5DB}"/>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4701D00-6D48-0D74-8765-2CCF5D571A6A}"/>
              </a:ext>
            </a:extLst>
          </p:cNvPr>
          <p:cNvGraphicFramePr>
            <a:graphicFrameLocks noGrp="1"/>
          </p:cNvGraphicFramePr>
          <p:nvPr>
            <p:extLst>
              <p:ext uri="{D42A27DB-BD31-4B8C-83A1-F6EECF244321}">
                <p14:modId xmlns:p14="http://schemas.microsoft.com/office/powerpoint/2010/main" val="3132678051"/>
              </p:ext>
            </p:extLst>
          </p:nvPr>
        </p:nvGraphicFramePr>
        <p:xfrm>
          <a:off x="0" y="857250"/>
          <a:ext cx="9144000" cy="5143500"/>
        </p:xfrm>
        <a:graphic>
          <a:graphicData uri="http://schemas.openxmlformats.org/drawingml/2006/table">
            <a:tbl>
              <a:tblPr>
                <a:tableStyleId>{5C22544A-7EE6-4342-B048-85BDC9FD1C3A}</a:tableStyleId>
              </a:tblPr>
              <a:tblGrid>
                <a:gridCol w="3048000">
                  <a:extLst>
                    <a:ext uri="{9D8B030D-6E8A-4147-A177-3AD203B41FA5}">
                      <a16:colId xmlns:a16="http://schemas.microsoft.com/office/drawing/2014/main" val="3202182394"/>
                    </a:ext>
                  </a:extLst>
                </a:gridCol>
                <a:gridCol w="3048000">
                  <a:extLst>
                    <a:ext uri="{9D8B030D-6E8A-4147-A177-3AD203B41FA5}">
                      <a16:colId xmlns:a16="http://schemas.microsoft.com/office/drawing/2014/main" val="1283274886"/>
                    </a:ext>
                  </a:extLst>
                </a:gridCol>
                <a:gridCol w="3048000">
                  <a:extLst>
                    <a:ext uri="{9D8B030D-6E8A-4147-A177-3AD203B41FA5}">
                      <a16:colId xmlns:a16="http://schemas.microsoft.com/office/drawing/2014/main" val="2712516935"/>
                    </a:ext>
                  </a:extLst>
                </a:gridCol>
              </a:tblGrid>
              <a:tr h="2571750">
                <a:tc>
                  <a:txBody>
                    <a:bodyPr/>
                    <a:lstStyle/>
                    <a:p>
                      <a:pPr algn="ctr"/>
                      <a:r>
                        <a:rPr lang="ru-RU" sz="1000" kern="1200" dirty="0">
                          <a:solidFill>
                            <a:schemeClr val="dk1"/>
                          </a:solidFill>
                          <a:effectLst/>
                          <a:latin typeface="Trebuchet MS" panose="020B0703020202090204" pitchFamily="34" charset="0"/>
                          <a:ea typeface="+mn-ea"/>
                          <a:cs typeface="+mn-cs"/>
                        </a:rPr>
                        <a:t>Метод трекинга внутриклеточных нитевых образований на изображениях флуоресцентной микроскопии (6 курс, 2023)</a:t>
                      </a:r>
                    </a:p>
                  </a:txBody>
                  <a:tcPr marL="68580" marR="68580" marT="34290" marB="3429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dirty="0">
                          <a:latin typeface="Trebuchet MS" panose="020B0703020202090204" pitchFamily="34" charset="0"/>
                        </a:rPr>
                        <a:t>Выделение сосудов и определение жирового слоя на КТ</a:t>
                      </a:r>
                      <a:r>
                        <a:rPr lang="en-US" sz="1000" dirty="0">
                          <a:latin typeface="Trebuchet MS" panose="020B0703020202090204" pitchFamily="34" charset="0"/>
                        </a:rPr>
                        <a:t> </a:t>
                      </a:r>
                      <a:r>
                        <a:rPr lang="ru-RU" sz="1000" dirty="0">
                          <a:latin typeface="Trebuchet MS" panose="020B0703020202090204" pitchFamily="34" charset="0"/>
                        </a:rPr>
                        <a:t>изображениях сердца (3 курс, 2025)</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100" dirty="0">
                          <a:latin typeface="Trebuchet MS" panose="020B0703020202090204" pitchFamily="34" charset="0"/>
                        </a:rPr>
                        <a:t>Диагностика болезни Альцгеймера по 3</a:t>
                      </a:r>
                      <a:r>
                        <a:rPr lang="en-US" sz="1100" dirty="0">
                          <a:latin typeface="Trebuchet MS" panose="020B0703020202090204" pitchFamily="34" charset="0"/>
                        </a:rPr>
                        <a:t>D </a:t>
                      </a:r>
                      <a:r>
                        <a:rPr lang="ru-RU" sz="1100" dirty="0">
                          <a:latin typeface="Trebuchet MS" panose="020B0703020202090204" pitchFamily="34" charset="0"/>
                        </a:rPr>
                        <a:t>изображениям мозга (5 курс, 2025)</a:t>
                      </a:r>
                      <a:endParaRPr lang="en-US" sz="1100" dirty="0"/>
                    </a:p>
                  </a:txBody>
                  <a:tcPr marL="68580" marR="68580" marT="34290" marB="3429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603322478"/>
                  </a:ext>
                </a:extLst>
              </a:tr>
              <a:tr h="25717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100" dirty="0">
                          <a:latin typeface="Trebuchet MS" panose="020B0703020202090204" pitchFamily="34" charset="0"/>
                        </a:rPr>
                        <a:t>Аугментация данных с помощью </a:t>
                      </a:r>
                      <a:r>
                        <a:rPr lang="en-US" sz="1100" dirty="0">
                          <a:latin typeface="Trebuchet MS" panose="020B0703020202090204" pitchFamily="34" charset="0"/>
                        </a:rPr>
                        <a:t>FABEMD </a:t>
                      </a:r>
                      <a:r>
                        <a:rPr lang="ru-RU" sz="1100" dirty="0">
                          <a:latin typeface="Trebuchet MS" panose="020B0703020202090204" pitchFamily="34" charset="0"/>
                        </a:rPr>
                        <a:t>для диагностики туберкулёза (5 курс, 2025)</a:t>
                      </a:r>
                      <a:endParaRPr lang="en-US" sz="1100" dirty="0">
                        <a:latin typeface="Trebuchet MS" panose="020B070302020209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dirty="0">
                        <a:latin typeface="Trebuchet MS" panose="020B070302020209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dirty="0">
                        <a:highlight>
                          <a:srgbClr val="FFFF00"/>
                        </a:highlight>
                      </a:endParaRPr>
                    </a:p>
                  </a:txBody>
                  <a:tcPr marL="68580" marR="68580" marT="34290" marB="3429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100" dirty="0">
                          <a:latin typeface="Trebuchet MS" panose="020B0703020202090204" pitchFamily="34" charset="0"/>
                        </a:rPr>
                        <a:t>Метод анализа перфузии головного мозга по КТ изображениям (4 курс, 2024)</a:t>
                      </a:r>
                      <a:endParaRPr lang="en-US" sz="1100" dirty="0"/>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dirty="0">
                          <a:latin typeface="Trebuchet MS" panose="020B0703020202090204" pitchFamily="34" charset="0"/>
                        </a:rPr>
                        <a:t>Метод подавления ложного оконтуривания на МРТ изображениях (аспирантура, 2022)</a:t>
                      </a:r>
                      <a:endParaRPr lang="en-US" sz="1000" dirty="0">
                        <a:latin typeface="Trebuchet MS" panose="020B0703020202090204" pitchFamily="34" charset="0"/>
                      </a:endParaRPr>
                    </a:p>
                  </a:txBody>
                  <a:tcPr marL="68580" marR="68580" marT="34290" marB="3429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540482520"/>
                  </a:ext>
                </a:extLst>
              </a:tr>
            </a:tbl>
          </a:graphicData>
        </a:graphic>
      </p:graphicFrame>
      <p:sp>
        <p:nvSpPr>
          <p:cNvPr id="7" name="Right Arrow 6">
            <a:extLst>
              <a:ext uri="{FF2B5EF4-FFF2-40B4-BE49-F238E27FC236}">
                <a16:creationId xmlns:a16="http://schemas.microsoft.com/office/drawing/2014/main" id="{D7C1C42C-2D31-3BD6-E0EF-6FC9074DC8FD}"/>
              </a:ext>
            </a:extLst>
          </p:cNvPr>
          <p:cNvSpPr/>
          <p:nvPr/>
        </p:nvSpPr>
        <p:spPr>
          <a:xfrm>
            <a:off x="1440098" y="2301486"/>
            <a:ext cx="158646" cy="69041"/>
          </a:xfrm>
          <a:prstGeom prst="rightArrow">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5BDFCD7-B314-02DF-4BEA-D617BCFEFDD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13636" y="3936859"/>
            <a:ext cx="2916728" cy="1869848"/>
          </a:xfrm>
          <a:prstGeom prst="rect">
            <a:avLst/>
          </a:prstGeom>
        </p:spPr>
      </p:pic>
      <p:pic>
        <p:nvPicPr>
          <p:cNvPr id="10" name="Picture 9">
            <a:extLst>
              <a:ext uri="{FF2B5EF4-FFF2-40B4-BE49-F238E27FC236}">
                <a16:creationId xmlns:a16="http://schemas.microsoft.com/office/drawing/2014/main" id="{960599DF-77E9-31FD-6678-7F00F002FD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18304" y="2260504"/>
            <a:ext cx="2991783" cy="1079816"/>
          </a:xfrm>
          <a:prstGeom prst="rect">
            <a:avLst/>
          </a:prstGeom>
        </p:spPr>
      </p:pic>
      <p:pic>
        <p:nvPicPr>
          <p:cNvPr id="11" name="Picture 10">
            <a:extLst>
              <a:ext uri="{FF2B5EF4-FFF2-40B4-BE49-F238E27FC236}">
                <a16:creationId xmlns:a16="http://schemas.microsoft.com/office/drawing/2014/main" id="{9A16DDB8-D139-E68C-8098-5FC97941FD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49857" y="1507837"/>
            <a:ext cx="1364339" cy="506701"/>
          </a:xfrm>
          <a:prstGeom prst="rect">
            <a:avLst/>
          </a:prstGeom>
        </p:spPr>
      </p:pic>
      <p:pic>
        <p:nvPicPr>
          <p:cNvPr id="1026" name="Picture 2" descr="Derived Data from ADNI (Alzheimer's Disease Neuroimaging Initiative)">
            <a:extLst>
              <a:ext uri="{FF2B5EF4-FFF2-40B4-BE49-F238E27FC236}">
                <a16:creationId xmlns:a16="http://schemas.microsoft.com/office/drawing/2014/main" id="{1BAC5601-0A2B-080E-D197-C33051F4A46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53010" y="1369717"/>
            <a:ext cx="1322578" cy="78294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FC7E7A7D-FAA6-A781-9A80-21CF3DED66B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37955" y="4811001"/>
            <a:ext cx="2837633" cy="1177122"/>
          </a:xfrm>
          <a:prstGeom prst="rect">
            <a:avLst/>
          </a:prstGeom>
        </p:spPr>
      </p:pic>
      <p:pic>
        <p:nvPicPr>
          <p:cNvPr id="13" name="Picture 12">
            <a:extLst>
              <a:ext uri="{FF2B5EF4-FFF2-40B4-BE49-F238E27FC236}">
                <a16:creationId xmlns:a16="http://schemas.microsoft.com/office/drawing/2014/main" id="{59DE4F15-6FBC-A713-740B-CC7D87C26D3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47580" y="3798144"/>
            <a:ext cx="2210859" cy="1000230"/>
          </a:xfrm>
          <a:prstGeom prst="rect">
            <a:avLst/>
          </a:prstGeom>
        </p:spPr>
      </p:pic>
      <p:pic>
        <p:nvPicPr>
          <p:cNvPr id="17" name="Рисунок 2">
            <a:extLst>
              <a:ext uri="{FF2B5EF4-FFF2-40B4-BE49-F238E27FC236}">
                <a16:creationId xmlns:a16="http://schemas.microsoft.com/office/drawing/2014/main" id="{0AAF8B4F-EE61-98EF-2279-54376D77970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213" y="4429908"/>
            <a:ext cx="2916728" cy="685735"/>
          </a:xfrm>
          <a:prstGeom prst="rect">
            <a:avLst/>
          </a:prstGeom>
        </p:spPr>
      </p:pic>
      <p:pic>
        <p:nvPicPr>
          <p:cNvPr id="18" name="Рисунок 4">
            <a:extLst>
              <a:ext uri="{FF2B5EF4-FFF2-40B4-BE49-F238E27FC236}">
                <a16:creationId xmlns:a16="http://schemas.microsoft.com/office/drawing/2014/main" id="{BB82C12D-85EB-5912-A870-425C8DB7BF0F}"/>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298251" y="5174041"/>
            <a:ext cx="1717190" cy="826709"/>
          </a:xfrm>
          <a:prstGeom prst="rect">
            <a:avLst/>
          </a:prstGeom>
        </p:spPr>
      </p:pic>
      <p:pic>
        <p:nvPicPr>
          <p:cNvPr id="19" name="Рисунок 6">
            <a:extLst>
              <a:ext uri="{FF2B5EF4-FFF2-40B4-BE49-F238E27FC236}">
                <a16:creationId xmlns:a16="http://schemas.microsoft.com/office/drawing/2014/main" id="{06B9996D-7036-41BD-C632-A83CF3AB65B6}"/>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49210" y="5116668"/>
            <a:ext cx="1199831" cy="871456"/>
          </a:xfrm>
          <a:prstGeom prst="rect">
            <a:avLst/>
          </a:prstGeom>
        </p:spPr>
      </p:pic>
      <p:pic>
        <p:nvPicPr>
          <p:cNvPr id="20" name="Рисунок 10">
            <a:extLst>
              <a:ext uri="{FF2B5EF4-FFF2-40B4-BE49-F238E27FC236}">
                <a16:creationId xmlns:a16="http://schemas.microsoft.com/office/drawing/2014/main" id="{BA730D7F-CCAD-6095-775E-475F775C5A3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67035" y="3858693"/>
            <a:ext cx="482090" cy="482090"/>
          </a:xfrm>
          <a:prstGeom prst="rect">
            <a:avLst/>
          </a:prstGeom>
        </p:spPr>
      </p:pic>
      <p:pic>
        <p:nvPicPr>
          <p:cNvPr id="21" name="Рисунок 12">
            <a:extLst>
              <a:ext uri="{FF2B5EF4-FFF2-40B4-BE49-F238E27FC236}">
                <a16:creationId xmlns:a16="http://schemas.microsoft.com/office/drawing/2014/main" id="{42AEFDD8-B96E-5AB8-9C55-07B897F606A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380024" y="3854329"/>
            <a:ext cx="1472453" cy="490818"/>
          </a:xfrm>
          <a:prstGeom prst="rect">
            <a:avLst/>
          </a:prstGeom>
        </p:spPr>
      </p:pic>
      <p:sp>
        <p:nvSpPr>
          <p:cNvPr id="23" name="Right Arrow 22">
            <a:extLst>
              <a:ext uri="{FF2B5EF4-FFF2-40B4-BE49-F238E27FC236}">
                <a16:creationId xmlns:a16="http://schemas.microsoft.com/office/drawing/2014/main" id="{66AA1C1F-2603-5869-C1EB-A3583D897B65}"/>
              </a:ext>
            </a:extLst>
          </p:cNvPr>
          <p:cNvSpPr/>
          <p:nvPr/>
        </p:nvSpPr>
        <p:spPr>
          <a:xfrm>
            <a:off x="740202" y="4053568"/>
            <a:ext cx="558048" cy="177573"/>
          </a:xfrm>
          <a:prstGeom prst="righ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D3F88EB4-FD0B-E7FC-9E00-ACF9A5B9597C}"/>
              </a:ext>
            </a:extLst>
          </p:cNvPr>
          <p:cNvSpPr txBox="1"/>
          <p:nvPr/>
        </p:nvSpPr>
        <p:spPr>
          <a:xfrm>
            <a:off x="733797" y="3912481"/>
            <a:ext cx="558048" cy="219291"/>
          </a:xfrm>
          <a:prstGeom prst="rect">
            <a:avLst/>
          </a:prstGeom>
          <a:noFill/>
        </p:spPr>
        <p:txBody>
          <a:bodyPr wrap="square" rtlCol="0">
            <a:spAutoFit/>
          </a:bodyPr>
          <a:lstStyle/>
          <a:p>
            <a:pPr algn="ctr"/>
            <a:r>
              <a:rPr lang="en-US" sz="825" dirty="0">
                <a:latin typeface="Trebuchet MS" panose="020B0703020202090204" pitchFamily="34" charset="0"/>
              </a:rPr>
              <a:t>FABEMD</a:t>
            </a:r>
          </a:p>
        </p:txBody>
      </p:sp>
      <p:grpSp>
        <p:nvGrpSpPr>
          <p:cNvPr id="33" name="Группа 12">
            <a:extLst>
              <a:ext uri="{FF2B5EF4-FFF2-40B4-BE49-F238E27FC236}">
                <a16:creationId xmlns:a16="http://schemas.microsoft.com/office/drawing/2014/main" id="{386D79DF-580C-6F91-549B-54D7DE259A0A}"/>
              </a:ext>
            </a:extLst>
          </p:cNvPr>
          <p:cNvGrpSpPr/>
          <p:nvPr/>
        </p:nvGrpSpPr>
        <p:grpSpPr>
          <a:xfrm>
            <a:off x="3107327" y="1277009"/>
            <a:ext cx="1141198" cy="983495"/>
            <a:chOff x="603504" y="533400"/>
            <a:chExt cx="5388864" cy="5480304"/>
          </a:xfrm>
        </p:grpSpPr>
        <p:pic>
          <p:nvPicPr>
            <p:cNvPr id="34" name="Рисунок 4">
              <a:extLst>
                <a:ext uri="{FF2B5EF4-FFF2-40B4-BE49-F238E27FC236}">
                  <a16:creationId xmlns:a16="http://schemas.microsoft.com/office/drawing/2014/main" id="{42068604-4E1D-03D8-786A-B19E881E7CC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115568" y="533400"/>
              <a:ext cx="4876800" cy="4876800"/>
            </a:xfrm>
            <a:prstGeom prst="rect">
              <a:avLst/>
            </a:prstGeom>
          </p:spPr>
        </p:pic>
        <p:pic>
          <p:nvPicPr>
            <p:cNvPr id="35" name="Рисунок 6">
              <a:extLst>
                <a:ext uri="{FF2B5EF4-FFF2-40B4-BE49-F238E27FC236}">
                  <a16:creationId xmlns:a16="http://schemas.microsoft.com/office/drawing/2014/main" id="{29B6AABC-8CE6-9C02-1A3E-30E8CC7E9B9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59536" y="844296"/>
              <a:ext cx="4876800" cy="4876800"/>
            </a:xfrm>
            <a:prstGeom prst="rect">
              <a:avLst/>
            </a:prstGeom>
          </p:spPr>
        </p:pic>
        <p:pic>
          <p:nvPicPr>
            <p:cNvPr id="36" name="Рисунок 8">
              <a:extLst>
                <a:ext uri="{FF2B5EF4-FFF2-40B4-BE49-F238E27FC236}">
                  <a16:creationId xmlns:a16="http://schemas.microsoft.com/office/drawing/2014/main" id="{FC781C01-F868-C110-14FA-0AF82B130D75}"/>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03504" y="1136904"/>
              <a:ext cx="4876800" cy="4876800"/>
            </a:xfrm>
            <a:prstGeom prst="rect">
              <a:avLst/>
            </a:prstGeom>
          </p:spPr>
        </p:pic>
      </p:grpSp>
      <p:pic>
        <p:nvPicPr>
          <p:cNvPr id="37" name="Объект 4">
            <a:extLst>
              <a:ext uri="{FF2B5EF4-FFF2-40B4-BE49-F238E27FC236}">
                <a16:creationId xmlns:a16="http://schemas.microsoft.com/office/drawing/2014/main" id="{5DC4F77C-D81D-EB2F-5027-DB5B828D3117}"/>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4408467" y="1890188"/>
            <a:ext cx="1565190" cy="508467"/>
          </a:xfrm>
          <a:prstGeom prst="rect">
            <a:avLst/>
          </a:prstGeom>
        </p:spPr>
      </p:pic>
      <p:pic>
        <p:nvPicPr>
          <p:cNvPr id="38" name="Объект 4">
            <a:extLst>
              <a:ext uri="{FF2B5EF4-FFF2-40B4-BE49-F238E27FC236}">
                <a16:creationId xmlns:a16="http://schemas.microsoft.com/office/drawing/2014/main" id="{95C6D601-F7E0-CF2D-532B-7135E5B9185C}"/>
              </a:ext>
            </a:extLst>
          </p:cNvPr>
          <p:cNvPicPr>
            <a:picLocks noChangeAspect="1"/>
          </p:cNvPicPr>
          <p:nvPr/>
        </p:nvPicPr>
        <p:blipFill>
          <a:blip r:embed="rId17" cstate="screen">
            <a:extLst>
              <a:ext uri="{28A0092B-C50C-407E-A947-70E740481C1C}">
                <a14:useLocalDpi xmlns:a14="http://schemas.microsoft.com/office/drawing/2010/main"/>
              </a:ext>
            </a:extLst>
          </a:blip>
          <a:srcRect/>
          <a:stretch/>
        </p:blipFill>
        <p:spPr>
          <a:xfrm>
            <a:off x="4358031" y="2427681"/>
            <a:ext cx="1694935" cy="986921"/>
          </a:xfrm>
          <a:prstGeom prst="rect">
            <a:avLst/>
          </a:prstGeom>
        </p:spPr>
      </p:pic>
      <p:pic>
        <p:nvPicPr>
          <p:cNvPr id="39" name="Объект 4">
            <a:extLst>
              <a:ext uri="{FF2B5EF4-FFF2-40B4-BE49-F238E27FC236}">
                <a16:creationId xmlns:a16="http://schemas.microsoft.com/office/drawing/2014/main" id="{2F8B32EE-251F-3942-4A7C-CE26AE3FBB5C}"/>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3111712" y="2376753"/>
            <a:ext cx="1246319" cy="1000711"/>
          </a:xfrm>
          <a:prstGeom prst="rect">
            <a:avLst/>
          </a:prstGeom>
        </p:spPr>
      </p:pic>
      <p:pic>
        <p:nvPicPr>
          <p:cNvPr id="40" name="Рисунок 13">
            <a:extLst>
              <a:ext uri="{FF2B5EF4-FFF2-40B4-BE49-F238E27FC236}">
                <a16:creationId xmlns:a16="http://schemas.microsoft.com/office/drawing/2014/main" id="{59FAA99B-0B33-94CD-8090-611DF7857403}"/>
              </a:ext>
            </a:extLst>
          </p:cNvPr>
          <p:cNvPicPr>
            <a:picLocks noChangeAspect="1"/>
          </p:cNvPicPr>
          <p:nvPr/>
        </p:nvPicPr>
        <p:blipFill>
          <a:blip r:embed="rId19" cstate="screen">
            <a:extLst>
              <a:ext uri="{28A0092B-C50C-407E-A947-70E740481C1C}">
                <a14:useLocalDpi xmlns:a14="http://schemas.microsoft.com/office/drawing/2010/main"/>
              </a:ext>
            </a:extLst>
          </a:blip>
          <a:srcRect/>
          <a:stretch/>
        </p:blipFill>
        <p:spPr>
          <a:xfrm>
            <a:off x="4440427" y="1273304"/>
            <a:ext cx="1468295" cy="543126"/>
          </a:xfrm>
          <a:prstGeom prst="rect">
            <a:avLst/>
          </a:prstGeom>
        </p:spPr>
      </p:pic>
      <p:pic>
        <p:nvPicPr>
          <p:cNvPr id="16" name="Picture 15">
            <a:extLst>
              <a:ext uri="{FF2B5EF4-FFF2-40B4-BE49-F238E27FC236}">
                <a16:creationId xmlns:a16="http://schemas.microsoft.com/office/drawing/2014/main" id="{74D19FB6-57DD-707D-EFF5-EBAB6D6961A2}"/>
              </a:ext>
            </a:extLst>
          </p:cNvPr>
          <p:cNvPicPr>
            <a:picLocks noChangeAspect="1"/>
          </p:cNvPicPr>
          <p:nvPr/>
        </p:nvPicPr>
        <p:blipFill>
          <a:blip r:embed="rId20"/>
          <a:stretch>
            <a:fillRect/>
          </a:stretch>
        </p:blipFill>
        <p:spPr>
          <a:xfrm>
            <a:off x="109796" y="1676653"/>
            <a:ext cx="1302596" cy="1302596"/>
          </a:xfrm>
          <a:prstGeom prst="rect">
            <a:avLst/>
          </a:prstGeom>
        </p:spPr>
      </p:pic>
      <p:pic>
        <p:nvPicPr>
          <p:cNvPr id="27" name="Picture 26" descr="A group of small white and blue objects&#10;&#10;AI-generated content may be incorrect.">
            <a:extLst>
              <a:ext uri="{FF2B5EF4-FFF2-40B4-BE49-F238E27FC236}">
                <a16:creationId xmlns:a16="http://schemas.microsoft.com/office/drawing/2014/main" id="{1A468542-0598-930E-4715-067C352CEDE3}"/>
              </a:ext>
            </a:extLst>
          </p:cNvPr>
          <p:cNvPicPr>
            <a:picLocks noChangeAspect="1"/>
          </p:cNvPicPr>
          <p:nvPr/>
        </p:nvPicPr>
        <p:blipFill>
          <a:blip r:embed="rId21"/>
          <a:stretch>
            <a:fillRect/>
          </a:stretch>
        </p:blipFill>
        <p:spPr>
          <a:xfrm>
            <a:off x="1644788" y="1673140"/>
            <a:ext cx="1302596" cy="1302596"/>
          </a:xfrm>
          <a:prstGeom prst="rect">
            <a:avLst/>
          </a:prstGeom>
        </p:spPr>
      </p:pic>
    </p:spTree>
    <p:extLst>
      <p:ext uri="{BB962C8B-B14F-4D97-AF65-F5344CB8AC3E}">
        <p14:creationId xmlns:p14="http://schemas.microsoft.com/office/powerpoint/2010/main" val="1383925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3" name="Graphic 3"/>
          <p:cNvPicPr>
            <a:picLocks noChangeAspect="1"/>
          </p:cNvPicPr>
          <p:nvPr/>
        </p:nvPicPr>
        <p:blipFill>
          <a:blip r:embed="rId2"/>
          <a:stretch/>
        </p:blipFill>
        <p:spPr bwMode="auto">
          <a:xfrm>
            <a:off x="7812360" y="332656"/>
            <a:ext cx="1176916" cy="587131"/>
          </a:xfrm>
          <a:prstGeom prst="rect">
            <a:avLst/>
          </a:prstGeom>
        </p:spPr>
      </p:pic>
      <p:sp>
        <p:nvSpPr>
          <p:cNvPr id="14" name="Content Placeholder 2"/>
          <p:cNvSpPr txBox="1"/>
          <p:nvPr/>
        </p:nvSpPr>
        <p:spPr bwMode="auto">
          <a:xfrm>
            <a:off x="77008" y="173181"/>
            <a:ext cx="7663344" cy="908150"/>
          </a:xfrm>
          <a:prstGeom prst="rect">
            <a:avLst/>
          </a:prstGeom>
        </p:spPr>
        <p:txBody>
          <a:bodyPr vert="horz" lIns="68580" tIns="34290" rIns="68580" bIns="34290" rtlCol="0" anchor="ctr">
            <a:norm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lgn="ctr">
              <a:lnSpc>
                <a:spcPct val="100000"/>
              </a:lnSpc>
              <a:buNone/>
              <a:defRPr/>
            </a:pPr>
            <a:r>
              <a:rPr lang="ru-RU" sz="2700">
                <a:solidFill>
                  <a:schemeClr val="tx2"/>
                </a:solidFill>
                <a:latin typeface="Trebuchet MS"/>
                <a:ea typeface="Calibri"/>
                <a:cs typeface="Times New Roman"/>
              </a:rPr>
              <a:t>Спецсеминар «Обработка изображений и компьютерное моделирование» </a:t>
            </a:r>
            <a:endParaRPr lang="en-US" sz="2700">
              <a:solidFill>
                <a:schemeClr val="tx2"/>
              </a:solidFill>
              <a:latin typeface="Trebuchet MS"/>
              <a:ea typeface="Calibri"/>
              <a:cs typeface="Times New Roman"/>
            </a:endParaRPr>
          </a:p>
        </p:txBody>
      </p:sp>
      <p:graphicFrame>
        <p:nvGraphicFramePr>
          <p:cNvPr id="3" name="Table 2"/>
          <p:cNvGraphicFramePr>
            <a:graphicFrameLocks noGrp="1"/>
          </p:cNvGraphicFramePr>
          <p:nvPr/>
        </p:nvGraphicFramePr>
        <p:xfrm>
          <a:off x="0" y="1541319"/>
          <a:ext cx="9144000" cy="5143500"/>
        </p:xfrm>
        <a:graphic>
          <a:graphicData uri="http://schemas.openxmlformats.org/drawingml/2006/table">
            <a:tbl>
              <a:tblPr>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2571750">
                <a:tc>
                  <a:txBody>
                    <a:bodyPr/>
                    <a:lstStyle/>
                    <a:p>
                      <a:pPr algn="ctr">
                        <a:defRPr/>
                      </a:pPr>
                      <a:r>
                        <a:rPr lang="ru-RU" sz="900">
                          <a:solidFill>
                            <a:schemeClr val="dk1"/>
                          </a:solidFill>
                          <a:latin typeface="Trebuchet MS"/>
                          <a:ea typeface="+mn-ea"/>
                          <a:cs typeface="+mn-cs"/>
                        </a:rPr>
                        <a:t>Нейросетевой нелокальный метод совмещения биомедицинских изображений (4 курс, 2024)</a:t>
                      </a:r>
                      <a:endParaRPr/>
                    </a:p>
                  </a:txBody>
                  <a:tcPr marL="68580" marR="68580" marT="34290" marB="34290">
                    <a:lnL w="12700" algn="ctr">
                      <a:noFill/>
                    </a:lnL>
                    <a:lnR w="12700" algn="ctr">
                      <a:solidFill>
                        <a:schemeClr val="tx1"/>
                      </a:solidFill>
                    </a:lnR>
                    <a:lnT w="12700" algn="ctr">
                      <a:noFill/>
                    </a:lnT>
                    <a:lnB w="12700" algn="ctr">
                      <a:solidFill>
                        <a:schemeClr val="tx1"/>
                      </a:solidFill>
                    </a:lnB>
                    <a:noFill/>
                  </a:tcPr>
                </a:tc>
                <a:tc>
                  <a:txBody>
                    <a:bodyPr/>
                    <a:lstStyle/>
                    <a:p>
                      <a:pPr algn="ctr">
                        <a:defRPr/>
                      </a:pPr>
                      <a:r>
                        <a:rPr lang="ru-RU" sz="1000">
                          <a:solidFill>
                            <a:schemeClr val="dk1"/>
                          </a:solidFill>
                          <a:latin typeface="Trebuchet MS"/>
                          <a:ea typeface="+mn-ea"/>
                          <a:cs typeface="+mn-cs"/>
                        </a:rPr>
                        <a:t>Совмещение гистологических изображений с использованием трансформеров (6 курс, 2024)</a:t>
                      </a:r>
                      <a:endParaRPr/>
                    </a:p>
                  </a:txBody>
                  <a:tcPr marL="68580" marR="68580" marT="34290" marB="34290">
                    <a:lnL w="12700" algn="ctr">
                      <a:solidFill>
                        <a:schemeClr val="tx1"/>
                      </a:solidFill>
                    </a:lnL>
                    <a:lnR w="12700" algn="ctr">
                      <a:solidFill>
                        <a:schemeClr val="tx1"/>
                      </a:solidFill>
                    </a:lnR>
                    <a:lnT w="12700" algn="ctr">
                      <a:noFill/>
                    </a:lnT>
                    <a:lnB w="12700" algn="ctr">
                      <a:solidFill>
                        <a:schemeClr val="tx1"/>
                      </a:solidFill>
                    </a:lnB>
                    <a:noFill/>
                  </a:tcPr>
                </a:tc>
                <a:tc>
                  <a:txBody>
                    <a:bodyPr/>
                    <a:lstStyle/>
                    <a:p>
                      <a:pPr marL="0" marR="0" lvl="0" indent="0" algn="ctr" defTabSz="914400">
                        <a:lnSpc>
                          <a:spcPct val="100000"/>
                        </a:lnSpc>
                        <a:spcBef>
                          <a:spcPts val="0"/>
                        </a:spcBef>
                        <a:spcAft>
                          <a:spcPts val="0"/>
                        </a:spcAft>
                        <a:buClrTx/>
                        <a:buSzTx/>
                        <a:buFontTx/>
                        <a:buNone/>
                        <a:defRPr/>
                      </a:pPr>
                      <a:r>
                        <a:rPr lang="ru-RU" sz="1000">
                          <a:latin typeface="Trebuchet MS"/>
                        </a:rPr>
                        <a:t>Автоматический метод преобразования маркеров гистологических изображений</a:t>
                      </a:r>
                      <a:br>
                        <a:rPr lang="ru-RU" sz="1000">
                          <a:latin typeface="Trebuchet MS"/>
                        </a:rPr>
                      </a:br>
                      <a:r>
                        <a:rPr lang="ru-RU" sz="1000">
                          <a:latin typeface="Trebuchet MS"/>
                        </a:rPr>
                        <a:t>(4 курс, 2022)</a:t>
                      </a:r>
                      <a:endParaRPr/>
                    </a:p>
                    <a:p>
                      <a:pPr marL="0" marR="0" lvl="0" indent="0" algn="ctr" defTabSz="914400">
                        <a:lnSpc>
                          <a:spcPct val="100000"/>
                        </a:lnSpc>
                        <a:spcBef>
                          <a:spcPts val="0"/>
                        </a:spcBef>
                        <a:spcAft>
                          <a:spcPts val="0"/>
                        </a:spcAft>
                        <a:buClrTx/>
                        <a:buSzTx/>
                        <a:buFontTx/>
                        <a:buNone/>
                        <a:defRPr/>
                      </a:pPr>
                      <a:endParaRPr lang="ru-RU" sz="1400">
                        <a:latin typeface="Trebuchet MS"/>
                      </a:endParaRPr>
                    </a:p>
                    <a:p>
                      <a:pPr>
                        <a:defRPr/>
                      </a:pPr>
                      <a:endParaRPr lang="en-US" sz="1400"/>
                    </a:p>
                  </a:txBody>
                  <a:tcPr marL="68580" marR="68580" marT="34290" marB="34290">
                    <a:lnL w="12700" algn="ctr">
                      <a:solidFill>
                        <a:schemeClr val="tx1"/>
                      </a:solidFill>
                    </a:lnL>
                    <a:lnR w="12700" algn="ctr">
                      <a:noFill/>
                    </a:lnR>
                    <a:lnT w="12700" algn="ctr">
                      <a:noFill/>
                    </a:lnT>
                    <a:lnB w="12700" algn="ctr">
                      <a:solidFill>
                        <a:schemeClr val="tx1"/>
                      </a:solidFill>
                    </a:lnB>
                    <a:noFill/>
                  </a:tcPr>
                </a:tc>
                <a:extLst>
                  <a:ext uri="{0D108BD9-81ED-4DB2-BD59-A6C34878D82A}">
                    <a16:rowId xmlns:a16="http://schemas.microsoft.com/office/drawing/2014/main" val="10000"/>
                  </a:ext>
                </a:extLst>
              </a:tr>
              <a:tr h="2571750">
                <a:tc>
                  <a:txBody>
                    <a:bodyPr/>
                    <a:lstStyle/>
                    <a:p>
                      <a:pPr marL="0" marR="0" lvl="0" indent="0" algn="ctr" defTabSz="914400">
                        <a:lnSpc>
                          <a:spcPct val="100000"/>
                        </a:lnSpc>
                        <a:spcBef>
                          <a:spcPts val="0"/>
                        </a:spcBef>
                        <a:spcAft>
                          <a:spcPts val="0"/>
                        </a:spcAft>
                        <a:buClrTx/>
                        <a:buSzTx/>
                        <a:buFontTx/>
                        <a:buNone/>
                        <a:defRPr/>
                      </a:pPr>
                      <a:r>
                        <a:rPr lang="ru-RU" sz="1100">
                          <a:latin typeface="Trebuchet MS"/>
                        </a:rPr>
                        <a:t>Интерактивное выделение просветов слизистых желез (4 курс, 2023)</a:t>
                      </a:r>
                      <a:endParaRPr lang="en-US" sz="1100"/>
                    </a:p>
                  </a:txBody>
                  <a:tcPr marL="68580" marR="68580" marT="34290" marB="34290">
                    <a:lnL w="12700" algn="ctr">
                      <a:noFill/>
                    </a:lnL>
                    <a:lnR w="12700" algn="ctr">
                      <a:solidFill>
                        <a:schemeClr val="tx1"/>
                      </a:solidFill>
                    </a:lnR>
                    <a:lnT w="12700" algn="ctr">
                      <a:solidFill>
                        <a:schemeClr val="tx1"/>
                      </a:solidFill>
                    </a:lnT>
                    <a:lnB w="12700" algn="ctr">
                      <a:noFill/>
                    </a:lnB>
                    <a:noFill/>
                  </a:tcPr>
                </a:tc>
                <a:tc>
                  <a:txBody>
                    <a:bodyPr/>
                    <a:lstStyle/>
                    <a:p>
                      <a:pPr marL="0" marR="0" lvl="0" indent="0" algn="ctr" defTabSz="914400">
                        <a:lnSpc>
                          <a:spcPct val="100000"/>
                        </a:lnSpc>
                        <a:spcBef>
                          <a:spcPts val="0"/>
                        </a:spcBef>
                        <a:spcAft>
                          <a:spcPts val="0"/>
                        </a:spcAft>
                        <a:buClrTx/>
                        <a:buSzTx/>
                        <a:buFontTx/>
                        <a:buNone/>
                        <a:defRPr/>
                      </a:pPr>
                      <a:r>
                        <a:rPr lang="ru-RU" sz="1050">
                          <a:latin typeface="Trebuchet MS"/>
                        </a:rPr>
                        <a:t>Поиск по содержимому на полнослайдовых гистологических изображениях (6 курс, 2024)</a:t>
                      </a:r>
                      <a:endParaRPr lang="en-US" sz="1050"/>
                    </a:p>
                  </a:txBody>
                  <a:tcPr marL="68580" marR="68580" marT="34290" marB="34290">
                    <a:lnL w="12700" algn="ctr">
                      <a:solidFill>
                        <a:schemeClr val="tx1"/>
                      </a:solidFill>
                    </a:lnL>
                    <a:lnR w="12700" algn="ctr">
                      <a:solidFill>
                        <a:schemeClr val="tx1"/>
                      </a:solidFill>
                    </a:lnR>
                    <a:lnT w="12700" algn="ctr">
                      <a:solidFill>
                        <a:schemeClr val="tx1"/>
                      </a:solidFill>
                    </a:lnT>
                    <a:lnB w="12700" algn="ctr">
                      <a:noFill/>
                    </a:lnB>
                    <a:noFill/>
                  </a:tcPr>
                </a:tc>
                <a:tc>
                  <a:txBody>
                    <a:bodyPr/>
                    <a:lstStyle/>
                    <a:p>
                      <a:pPr algn="ctr">
                        <a:defRPr/>
                      </a:pPr>
                      <a:r>
                        <a:rPr lang="ru-RU" sz="1050">
                          <a:latin typeface="Trebuchet MS"/>
                        </a:rPr>
                        <a:t>Сегментация полнослайдовых гистологических изображений (6 курс, 2025)</a:t>
                      </a:r>
                      <a:endParaRPr lang="en-US" sz="1050">
                        <a:latin typeface="Trebuchet MS"/>
                      </a:endParaRPr>
                    </a:p>
                  </a:txBody>
                  <a:tcPr marL="68580" marR="68580" marT="34290" marB="34290">
                    <a:lnL w="12700" algn="ctr">
                      <a:solidFill>
                        <a:schemeClr val="tx1"/>
                      </a:solidFill>
                    </a:lnL>
                    <a:lnR w="12700" algn="ctr">
                      <a:noFill/>
                    </a:lnR>
                    <a:lnT w="12700" algn="ctr">
                      <a:solidFill>
                        <a:schemeClr val="tx1"/>
                      </a:solidFill>
                    </a:lnT>
                    <a:lnB w="12700" algn="ctr">
                      <a:noFill/>
                    </a:lnB>
                    <a:noFill/>
                  </a:tcPr>
                </a:tc>
                <a:extLst>
                  <a:ext uri="{0D108BD9-81ED-4DB2-BD59-A6C34878D82A}">
                    <a16:rowId xmlns:a16="http://schemas.microsoft.com/office/drawing/2014/main" val="10001"/>
                  </a:ext>
                </a:extLst>
              </a:tr>
            </a:tbl>
          </a:graphicData>
        </a:graphic>
      </p:graphicFrame>
      <p:grpSp>
        <p:nvGrpSpPr>
          <p:cNvPr id="4" name="Group 3"/>
          <p:cNvGrpSpPr/>
          <p:nvPr/>
        </p:nvGrpSpPr>
        <p:grpSpPr bwMode="auto">
          <a:xfrm>
            <a:off x="6576424" y="4539691"/>
            <a:ext cx="2294069" cy="2120505"/>
            <a:chOff x="6576424" y="3837462"/>
            <a:chExt cx="2294069" cy="2120505"/>
          </a:xfrm>
        </p:grpSpPr>
        <p:pic>
          <p:nvPicPr>
            <p:cNvPr id="5" name="Picture 4"/>
            <p:cNvPicPr>
              <a:picLocks noChangeAspect="1"/>
            </p:cNvPicPr>
            <p:nvPr/>
          </p:nvPicPr>
          <p:blipFill>
            <a:blip r:embed="rId3"/>
            <a:stretch/>
          </p:blipFill>
          <p:spPr bwMode="auto">
            <a:xfrm>
              <a:off x="6576424" y="3837462"/>
              <a:ext cx="2114551" cy="1239385"/>
            </a:xfrm>
            <a:prstGeom prst="rect">
              <a:avLst/>
            </a:prstGeom>
          </p:spPr>
        </p:pic>
        <p:pic>
          <p:nvPicPr>
            <p:cNvPr id="6" name="图片 3"/>
            <p:cNvPicPr>
              <a:picLocks noChangeAspect="1"/>
            </p:cNvPicPr>
            <p:nvPr/>
          </p:nvPicPr>
          <p:blipFill>
            <a:blip r:embed="rId4"/>
            <a:stretch/>
          </p:blipFill>
          <p:spPr bwMode="auto">
            <a:xfrm>
              <a:off x="7837717" y="5119629"/>
              <a:ext cx="1032776" cy="838338"/>
            </a:xfrm>
            <a:prstGeom prst="rect">
              <a:avLst/>
            </a:prstGeom>
          </p:spPr>
        </p:pic>
        <p:pic>
          <p:nvPicPr>
            <p:cNvPr id="7" name="Рисунок 6"/>
            <p:cNvPicPr>
              <a:picLocks noChangeAspect="1"/>
            </p:cNvPicPr>
            <p:nvPr/>
          </p:nvPicPr>
          <p:blipFill>
            <a:blip r:embed="rId5"/>
            <a:stretch/>
          </p:blipFill>
          <p:spPr bwMode="auto">
            <a:xfrm>
              <a:off x="6576424" y="5139280"/>
              <a:ext cx="987786" cy="799037"/>
            </a:xfrm>
            <a:prstGeom prst="rect">
              <a:avLst/>
            </a:prstGeom>
          </p:spPr>
        </p:pic>
      </p:grpSp>
      <p:pic>
        <p:nvPicPr>
          <p:cNvPr id="8" name="Picture 7" descr="A diagram of a brain scan&#10;&#10;AI-generated content may be incorrect."/>
          <p:cNvPicPr>
            <a:picLocks noChangeAspect="1"/>
          </p:cNvPicPr>
          <p:nvPr/>
        </p:nvPicPr>
        <p:blipFill>
          <a:blip r:embed="rId6"/>
          <a:stretch/>
        </p:blipFill>
        <p:spPr bwMode="auto">
          <a:xfrm>
            <a:off x="3080486" y="2191793"/>
            <a:ext cx="2983028" cy="1410797"/>
          </a:xfrm>
          <a:prstGeom prst="rect">
            <a:avLst/>
          </a:prstGeom>
        </p:spPr>
      </p:pic>
      <p:pic>
        <p:nvPicPr>
          <p:cNvPr id="9" name="Picture 8" descr="A diagram of a brain&#10;&#10;AI-generated content may be incorrect."/>
          <p:cNvPicPr>
            <a:picLocks noChangeAspect="1"/>
          </p:cNvPicPr>
          <p:nvPr/>
        </p:nvPicPr>
        <p:blipFill>
          <a:blip r:embed="rId7"/>
          <a:stretch/>
        </p:blipFill>
        <p:spPr bwMode="auto">
          <a:xfrm>
            <a:off x="309930" y="1925459"/>
            <a:ext cx="2532184" cy="2161058"/>
          </a:xfrm>
          <a:prstGeom prst="rect">
            <a:avLst/>
          </a:prstGeom>
        </p:spPr>
      </p:pic>
      <p:pic>
        <p:nvPicPr>
          <p:cNvPr id="10" name="Picture 9" descr="A collage of different colors of paint&#10;&#10;AI-generated content may be incorrect."/>
          <p:cNvPicPr>
            <a:picLocks noChangeAspect="1"/>
          </p:cNvPicPr>
          <p:nvPr/>
        </p:nvPicPr>
        <p:blipFill>
          <a:blip r:embed="rId8"/>
          <a:stretch/>
        </p:blipFill>
        <p:spPr bwMode="auto">
          <a:xfrm>
            <a:off x="6132694" y="2124219"/>
            <a:ext cx="2983028" cy="1548711"/>
          </a:xfrm>
          <a:prstGeom prst="rect">
            <a:avLst/>
          </a:prstGeom>
        </p:spPr>
      </p:pic>
      <p:grpSp>
        <p:nvGrpSpPr>
          <p:cNvPr id="11" name="Group 10"/>
          <p:cNvGrpSpPr/>
          <p:nvPr/>
        </p:nvGrpSpPr>
        <p:grpSpPr bwMode="auto">
          <a:xfrm>
            <a:off x="138466" y="4619628"/>
            <a:ext cx="2818738" cy="1958188"/>
            <a:chOff x="138466" y="3917399"/>
            <a:chExt cx="2818738" cy="1958188"/>
          </a:xfrm>
        </p:grpSpPr>
        <p:pic>
          <p:nvPicPr>
            <p:cNvPr id="12" name="Picture 11"/>
            <p:cNvPicPr>
              <a:picLocks noChangeAspect="1"/>
            </p:cNvPicPr>
            <p:nvPr/>
          </p:nvPicPr>
          <p:blipFill>
            <a:blip r:embed="rId9"/>
            <a:stretch/>
          </p:blipFill>
          <p:spPr bwMode="auto">
            <a:xfrm flipH="1">
              <a:off x="173113" y="3917400"/>
              <a:ext cx="737942" cy="865078"/>
            </a:xfrm>
            <a:prstGeom prst="rect">
              <a:avLst/>
            </a:prstGeom>
          </p:spPr>
        </p:pic>
        <p:pic>
          <p:nvPicPr>
            <p:cNvPr id="15" name="Picture 14"/>
            <p:cNvPicPr>
              <a:picLocks noChangeAspect="1"/>
            </p:cNvPicPr>
            <p:nvPr/>
          </p:nvPicPr>
          <p:blipFill>
            <a:blip r:embed="rId10"/>
            <a:stretch/>
          </p:blipFill>
          <p:spPr bwMode="auto">
            <a:xfrm flipH="1">
              <a:off x="2160760" y="3917399"/>
              <a:ext cx="737940" cy="870356"/>
            </a:xfrm>
            <a:prstGeom prst="rect">
              <a:avLst/>
            </a:prstGeom>
          </p:spPr>
        </p:pic>
        <p:pic>
          <p:nvPicPr>
            <p:cNvPr id="16" name="Picture 15"/>
            <p:cNvPicPr>
              <a:picLocks noChangeAspect="1"/>
            </p:cNvPicPr>
            <p:nvPr/>
          </p:nvPicPr>
          <p:blipFill>
            <a:blip r:embed="rId11"/>
            <a:stretch/>
          </p:blipFill>
          <p:spPr bwMode="auto">
            <a:xfrm flipH="1">
              <a:off x="1166204" y="3917400"/>
              <a:ext cx="739407" cy="865076"/>
            </a:xfrm>
            <a:prstGeom prst="rect">
              <a:avLst/>
            </a:prstGeom>
          </p:spPr>
        </p:pic>
        <p:pic>
          <p:nvPicPr>
            <p:cNvPr id="17" name="Рисунок 4"/>
            <p:cNvPicPr>
              <a:picLocks noChangeAspect="1"/>
            </p:cNvPicPr>
            <p:nvPr/>
          </p:nvPicPr>
          <p:blipFill>
            <a:blip r:embed="rId12"/>
            <a:stretch/>
          </p:blipFill>
          <p:spPr bwMode="auto">
            <a:xfrm>
              <a:off x="138466" y="4960284"/>
              <a:ext cx="1213190" cy="699097"/>
            </a:xfrm>
            <a:prstGeom prst="rect">
              <a:avLst/>
            </a:prstGeom>
          </p:spPr>
        </p:pic>
        <p:pic>
          <p:nvPicPr>
            <p:cNvPr id="18" name="Picture 17"/>
            <p:cNvPicPr>
              <a:picLocks noChangeAspect="1"/>
            </p:cNvPicPr>
            <p:nvPr/>
          </p:nvPicPr>
          <p:blipFill>
            <a:blip r:embed="rId13"/>
            <a:stretch/>
          </p:blipFill>
          <p:spPr bwMode="auto">
            <a:xfrm>
              <a:off x="1490120" y="4837997"/>
              <a:ext cx="1467084" cy="1037590"/>
            </a:xfrm>
            <a:prstGeom prst="rect">
              <a:avLst/>
            </a:prstGeom>
          </p:spPr>
        </p:pic>
      </p:grpSp>
      <p:grpSp>
        <p:nvGrpSpPr>
          <p:cNvPr id="19" name="Group 18"/>
          <p:cNvGrpSpPr/>
          <p:nvPr/>
        </p:nvGrpSpPr>
        <p:grpSpPr bwMode="auto">
          <a:xfrm>
            <a:off x="3136022" y="4539691"/>
            <a:ext cx="2871956" cy="2140156"/>
            <a:chOff x="3136022" y="3837462"/>
            <a:chExt cx="2871956" cy="2140156"/>
          </a:xfrm>
        </p:grpSpPr>
        <p:pic>
          <p:nvPicPr>
            <p:cNvPr id="20" name="Рисунок 9"/>
            <p:cNvPicPr>
              <a:picLocks noChangeAspect="1"/>
            </p:cNvPicPr>
            <p:nvPr/>
          </p:nvPicPr>
          <p:blipFill>
            <a:blip r:embed="rId14"/>
            <a:stretch/>
          </p:blipFill>
          <p:spPr bwMode="auto">
            <a:xfrm>
              <a:off x="3184276" y="5139280"/>
              <a:ext cx="2775446" cy="838338"/>
            </a:xfrm>
            <a:prstGeom prst="rect">
              <a:avLst/>
            </a:prstGeom>
          </p:spPr>
        </p:pic>
        <p:pic>
          <p:nvPicPr>
            <p:cNvPr id="21" name="Picture 20"/>
            <p:cNvPicPr>
              <a:picLocks noChangeAspect="1"/>
            </p:cNvPicPr>
            <p:nvPr/>
          </p:nvPicPr>
          <p:blipFill>
            <a:blip r:embed="rId15"/>
            <a:stretch/>
          </p:blipFill>
          <p:spPr bwMode="auto">
            <a:xfrm>
              <a:off x="3136022" y="3837462"/>
              <a:ext cx="2871956" cy="1269004"/>
            </a:xfrm>
            <a:prstGeom prst="rect">
              <a:avLst/>
            </a:prstGeom>
          </p:spPr>
        </p:pic>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3" name="Graphic 3"/>
          <p:cNvPicPr>
            <a:picLocks noChangeAspect="1"/>
          </p:cNvPicPr>
          <p:nvPr/>
        </p:nvPicPr>
        <p:blipFill>
          <a:blip r:embed="rId2"/>
          <a:stretch/>
        </p:blipFill>
        <p:spPr bwMode="auto">
          <a:xfrm>
            <a:off x="7812360" y="332656"/>
            <a:ext cx="1176916" cy="587131"/>
          </a:xfrm>
          <a:prstGeom prst="rect">
            <a:avLst/>
          </a:prstGeom>
        </p:spPr>
      </p:pic>
      <p:sp>
        <p:nvSpPr>
          <p:cNvPr id="14" name="Content Placeholder 2"/>
          <p:cNvSpPr txBox="1"/>
          <p:nvPr/>
        </p:nvSpPr>
        <p:spPr bwMode="auto">
          <a:xfrm>
            <a:off x="77008" y="173181"/>
            <a:ext cx="7663344" cy="908150"/>
          </a:xfrm>
          <a:prstGeom prst="rect">
            <a:avLst/>
          </a:prstGeom>
        </p:spPr>
        <p:txBody>
          <a:bodyPr vert="horz" lIns="68580" tIns="34290" rIns="68580" bIns="34290" rtlCol="0" anchor="ctr">
            <a:norm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lgn="ctr">
              <a:lnSpc>
                <a:spcPct val="100000"/>
              </a:lnSpc>
              <a:buNone/>
              <a:defRPr/>
            </a:pPr>
            <a:r>
              <a:rPr lang="ru-RU" sz="2700">
                <a:solidFill>
                  <a:schemeClr val="tx2"/>
                </a:solidFill>
                <a:latin typeface="Trebuchet MS"/>
                <a:ea typeface="Calibri"/>
                <a:cs typeface="Times New Roman"/>
              </a:rPr>
              <a:t>Спецсеминар «Обработка изображений и компьютерное моделирование» </a:t>
            </a:r>
            <a:endParaRPr lang="en-US" sz="2700">
              <a:solidFill>
                <a:schemeClr val="tx2"/>
              </a:solidFill>
              <a:latin typeface="Trebuchet MS"/>
              <a:ea typeface="Calibri"/>
              <a:cs typeface="Times New Roman"/>
            </a:endParaRPr>
          </a:p>
        </p:txBody>
      </p:sp>
      <p:graphicFrame>
        <p:nvGraphicFramePr>
          <p:cNvPr id="2" name="Table 1"/>
          <p:cNvGraphicFramePr>
            <a:graphicFrameLocks noGrp="1"/>
          </p:cNvGraphicFramePr>
          <p:nvPr/>
        </p:nvGraphicFramePr>
        <p:xfrm>
          <a:off x="0" y="1628800"/>
          <a:ext cx="9144000" cy="5143500"/>
        </p:xfrm>
        <a:graphic>
          <a:graphicData uri="http://schemas.openxmlformats.org/drawingml/2006/table">
            <a:tbl>
              <a:tblPr>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2571750">
                <a:tc>
                  <a:txBody>
                    <a:bodyPr/>
                    <a:lstStyle/>
                    <a:p>
                      <a:pPr marL="0" marR="0" lvl="0" indent="0" algn="ctr" defTabSz="914400">
                        <a:lnSpc>
                          <a:spcPct val="100000"/>
                        </a:lnSpc>
                        <a:spcBef>
                          <a:spcPts val="0"/>
                        </a:spcBef>
                        <a:spcAft>
                          <a:spcPts val="0"/>
                        </a:spcAft>
                        <a:buClrTx/>
                        <a:buSzTx/>
                        <a:buFontTx/>
                        <a:buNone/>
                        <a:defRPr/>
                      </a:pPr>
                      <a:r>
                        <a:rPr lang="ru-RU" sz="1100">
                          <a:latin typeface="Trebuchet MS"/>
                        </a:rPr>
                        <a:t>Построение панорамных изображений аншлифов (4 курс, 2025)</a:t>
                      </a:r>
                      <a:endParaRPr/>
                    </a:p>
                    <a:p>
                      <a:pPr>
                        <a:defRPr/>
                      </a:pPr>
                      <a:endParaRPr lang="en-US" sz="1400"/>
                    </a:p>
                  </a:txBody>
                  <a:tcPr marL="68580" marR="68580" marT="34290" marB="34290">
                    <a:lnL w="12700" algn="ctr">
                      <a:noFill/>
                    </a:lnL>
                    <a:lnR w="12700" algn="ctr">
                      <a:solidFill>
                        <a:schemeClr val="tx1"/>
                      </a:solidFill>
                    </a:lnR>
                    <a:lnT w="12700" algn="ctr">
                      <a:noFill/>
                    </a:lnT>
                    <a:lnB w="12700" algn="ctr">
                      <a:solidFill>
                        <a:schemeClr val="tx1"/>
                      </a:solidFill>
                    </a:lnB>
                    <a:noFill/>
                  </a:tcPr>
                </a:tc>
                <a:tc>
                  <a:txBody>
                    <a:bodyPr/>
                    <a:lstStyle/>
                    <a:p>
                      <a:pPr algn="ctr">
                        <a:defRPr/>
                      </a:pPr>
                      <a:r>
                        <a:rPr lang="ru-RU" sz="1100">
                          <a:latin typeface="Trebuchet MS"/>
                        </a:rPr>
                        <a:t>Цветовая калибровка изображений аншлифов для сегментации (4 курс, 2023)</a:t>
                      </a:r>
                      <a:endParaRPr lang="en-US" sz="1100">
                        <a:latin typeface="Trebuchet MS"/>
                      </a:endParaRPr>
                    </a:p>
                  </a:txBody>
                  <a:tcPr marL="68580" marR="68580" marT="34290" marB="34290">
                    <a:lnL w="12700" algn="ctr">
                      <a:solidFill>
                        <a:schemeClr val="tx1"/>
                      </a:solidFill>
                    </a:lnL>
                    <a:lnR w="12700" algn="ctr">
                      <a:solidFill>
                        <a:schemeClr val="tx1"/>
                      </a:solidFill>
                    </a:lnR>
                    <a:lnT w="12700" algn="ctr">
                      <a:noFill/>
                    </a:lnT>
                    <a:lnB w="12700" algn="ctr">
                      <a:solidFill>
                        <a:schemeClr val="tx1"/>
                      </a:solidFill>
                    </a:lnB>
                    <a:noFill/>
                  </a:tcPr>
                </a:tc>
                <a:tc>
                  <a:txBody>
                    <a:bodyPr/>
                    <a:lstStyle/>
                    <a:p>
                      <a:pPr marL="0" marR="0" lvl="0" indent="0" algn="ctr" defTabSz="914400">
                        <a:lnSpc>
                          <a:spcPct val="100000"/>
                        </a:lnSpc>
                        <a:spcBef>
                          <a:spcPts val="0"/>
                        </a:spcBef>
                        <a:spcAft>
                          <a:spcPts val="0"/>
                        </a:spcAft>
                        <a:buClrTx/>
                        <a:buSzTx/>
                        <a:buFontTx/>
                        <a:buNone/>
                        <a:defRPr/>
                      </a:pPr>
                      <a:r>
                        <a:rPr lang="ru-RU" sz="1100">
                          <a:latin typeface="Trebuchet MS"/>
                        </a:rPr>
                        <a:t>Восстановление изображений разрушенных фресок (6 курс, 2024)</a:t>
                      </a:r>
                      <a:endParaRPr lang="en-US" sz="1100">
                        <a:latin typeface="Trebuchet MS"/>
                      </a:endParaRPr>
                    </a:p>
                    <a:p>
                      <a:pPr>
                        <a:defRPr/>
                      </a:pPr>
                      <a:endParaRPr lang="ru-RU" sz="1400"/>
                    </a:p>
                  </a:txBody>
                  <a:tcPr marL="68580" marR="68580" marT="34290" marB="34290">
                    <a:lnL w="12700" algn="ctr">
                      <a:solidFill>
                        <a:schemeClr val="tx1"/>
                      </a:solidFill>
                    </a:lnL>
                    <a:lnR w="12700" algn="ctr">
                      <a:noFill/>
                    </a:lnR>
                    <a:lnT w="12700" algn="ctr">
                      <a:noFill/>
                    </a:lnT>
                    <a:lnB w="12700" algn="ctr">
                      <a:solidFill>
                        <a:schemeClr val="tx1"/>
                      </a:solidFill>
                    </a:lnB>
                    <a:noFill/>
                  </a:tcPr>
                </a:tc>
                <a:extLst>
                  <a:ext uri="{0D108BD9-81ED-4DB2-BD59-A6C34878D82A}">
                    <a16:rowId xmlns:a16="http://schemas.microsoft.com/office/drawing/2014/main" val="10000"/>
                  </a:ext>
                </a:extLst>
              </a:tr>
              <a:tr h="2571750">
                <a:tc>
                  <a:txBody>
                    <a:bodyPr/>
                    <a:lstStyle/>
                    <a:p>
                      <a:pPr marL="0" marR="0" lvl="0" indent="0" algn="ctr" defTabSz="914400">
                        <a:lnSpc>
                          <a:spcPct val="100000"/>
                        </a:lnSpc>
                        <a:spcBef>
                          <a:spcPts val="0"/>
                        </a:spcBef>
                        <a:spcAft>
                          <a:spcPts val="0"/>
                        </a:spcAft>
                        <a:buClrTx/>
                        <a:buSzTx/>
                        <a:buFontTx/>
                        <a:buNone/>
                        <a:defRPr/>
                      </a:pPr>
                      <a:r>
                        <a:rPr lang="ru-RU" sz="1100">
                          <a:solidFill>
                            <a:schemeClr val="dk1"/>
                          </a:solidFill>
                          <a:latin typeface="Trebuchet MS"/>
                          <a:ea typeface="+mn-ea"/>
                          <a:cs typeface="+mn-cs"/>
                        </a:rPr>
                        <a:t>Метод детекции плодов на изображениях яблоневых деревьев (4 курс, 2023-2024)</a:t>
                      </a:r>
                      <a:endParaRPr lang="en-US" sz="1100"/>
                    </a:p>
                  </a:txBody>
                  <a:tcPr marL="68580" marR="68580" marT="34290" marB="34290">
                    <a:lnL w="12700" algn="ctr">
                      <a:noFill/>
                    </a:lnL>
                    <a:lnR w="12700" algn="ctr">
                      <a:solidFill>
                        <a:schemeClr val="tx1"/>
                      </a:solidFill>
                    </a:lnR>
                    <a:lnT w="12700" algn="ctr">
                      <a:solidFill>
                        <a:schemeClr val="tx1"/>
                      </a:solidFill>
                    </a:lnT>
                    <a:lnB w="12700" algn="ctr">
                      <a:noFill/>
                    </a:lnB>
                    <a:noFill/>
                  </a:tcPr>
                </a:tc>
                <a:tc>
                  <a:txBody>
                    <a:bodyPr/>
                    <a:lstStyle/>
                    <a:p>
                      <a:pPr marL="0" marR="0" lvl="0" indent="0" algn="ctr" defTabSz="914400">
                        <a:lnSpc>
                          <a:spcPct val="100000"/>
                        </a:lnSpc>
                        <a:spcBef>
                          <a:spcPts val="0"/>
                        </a:spcBef>
                        <a:spcAft>
                          <a:spcPts val="0"/>
                        </a:spcAft>
                        <a:buClrTx/>
                        <a:buSzTx/>
                        <a:buFontTx/>
                        <a:buNone/>
                        <a:defRPr/>
                      </a:pPr>
                      <a:r>
                        <a:rPr lang="ru-RU" sz="1100">
                          <a:latin typeface="Trebuchet MS"/>
                        </a:rPr>
                        <a:t>Нейросетевой метод численного диф-я данных термогравиметрического анализа</a:t>
                      </a:r>
                      <a:endParaRPr/>
                    </a:p>
                    <a:p>
                      <a:pPr marL="0" marR="0" lvl="0" indent="0" algn="ctr" defTabSz="914400">
                        <a:lnSpc>
                          <a:spcPct val="100000"/>
                        </a:lnSpc>
                        <a:spcBef>
                          <a:spcPts val="0"/>
                        </a:spcBef>
                        <a:spcAft>
                          <a:spcPts val="0"/>
                        </a:spcAft>
                        <a:buClrTx/>
                        <a:buSzTx/>
                        <a:buFontTx/>
                        <a:buNone/>
                        <a:defRPr/>
                      </a:pPr>
                      <a:r>
                        <a:rPr lang="ru-RU" sz="1100">
                          <a:latin typeface="Trebuchet MS"/>
                        </a:rPr>
                        <a:t>(4 курс, 2024)</a:t>
                      </a:r>
                      <a:endParaRPr/>
                    </a:p>
                    <a:p>
                      <a:pPr>
                        <a:defRPr/>
                      </a:pPr>
                      <a:endParaRPr lang="en-US" sz="1400"/>
                    </a:p>
                  </a:txBody>
                  <a:tcPr marL="68580" marR="68580" marT="34290" marB="34290">
                    <a:lnL w="12700" algn="ctr">
                      <a:solidFill>
                        <a:schemeClr val="tx1"/>
                      </a:solidFill>
                    </a:lnL>
                    <a:lnR w="12700" algn="ctr">
                      <a:solidFill>
                        <a:schemeClr val="tx1"/>
                      </a:solidFill>
                    </a:lnR>
                    <a:lnT w="12700" algn="ctr">
                      <a:solidFill>
                        <a:schemeClr val="tx1"/>
                      </a:solidFill>
                    </a:lnT>
                    <a:lnB w="12700" algn="ctr">
                      <a:noFill/>
                    </a:lnB>
                    <a:noFill/>
                  </a:tcPr>
                </a:tc>
                <a:tc>
                  <a:txBody>
                    <a:bodyPr/>
                    <a:lstStyle/>
                    <a:p>
                      <a:pPr algn="ctr">
                        <a:defRPr/>
                      </a:pPr>
                      <a:r>
                        <a:rPr lang="ru-RU" sz="900">
                          <a:latin typeface="Trebuchet MS"/>
                        </a:rPr>
                        <a:t>Нейросетевой метод нахождения оксидного состава металла по кривой неизотермического газовыделения (4 курс, 2024)</a:t>
                      </a:r>
                      <a:endParaRPr lang="en-US" sz="900">
                        <a:latin typeface="Trebuchet MS"/>
                      </a:endParaRPr>
                    </a:p>
                  </a:txBody>
                  <a:tcPr marL="68580" marR="68580" marT="34290" marB="34290">
                    <a:lnL w="12700" algn="ctr">
                      <a:solidFill>
                        <a:schemeClr val="tx1"/>
                      </a:solidFill>
                    </a:lnL>
                    <a:lnR w="12700" algn="ctr">
                      <a:noFill/>
                    </a:lnR>
                    <a:lnT w="12700" algn="ctr">
                      <a:solidFill>
                        <a:schemeClr val="tx1"/>
                      </a:solidFill>
                    </a:lnT>
                    <a:lnB w="12700" algn="ctr">
                      <a:noFill/>
                    </a:lnB>
                    <a:noFill/>
                  </a:tcPr>
                </a:tc>
                <a:extLst>
                  <a:ext uri="{0D108BD9-81ED-4DB2-BD59-A6C34878D82A}">
                    <a16:rowId xmlns:a16="http://schemas.microsoft.com/office/drawing/2014/main" val="10001"/>
                  </a:ext>
                </a:extLst>
              </a:tr>
            </a:tbl>
          </a:graphicData>
        </a:graphic>
      </p:graphicFrame>
      <p:grpSp>
        <p:nvGrpSpPr>
          <p:cNvPr id="22" name="Group 21"/>
          <p:cNvGrpSpPr/>
          <p:nvPr/>
        </p:nvGrpSpPr>
        <p:grpSpPr bwMode="auto">
          <a:xfrm>
            <a:off x="154335" y="4597627"/>
            <a:ext cx="2660445" cy="2056608"/>
            <a:chOff x="154335" y="3860126"/>
            <a:chExt cx="2660445" cy="2056608"/>
          </a:xfrm>
        </p:grpSpPr>
        <p:pic>
          <p:nvPicPr>
            <p:cNvPr id="23" name="Picture 22" descr="A close-up of a purple and orange background&#10;&#10;AI-generated content may be incorrect."/>
            <p:cNvPicPr>
              <a:picLocks noChangeAspect="1"/>
            </p:cNvPicPr>
            <p:nvPr/>
          </p:nvPicPr>
          <p:blipFill>
            <a:blip r:embed="rId3"/>
            <a:stretch/>
          </p:blipFill>
          <p:spPr bwMode="auto">
            <a:xfrm>
              <a:off x="227569" y="5230926"/>
              <a:ext cx="2573845" cy="685808"/>
            </a:xfrm>
            <a:prstGeom prst="rect">
              <a:avLst/>
            </a:prstGeom>
          </p:spPr>
        </p:pic>
        <p:pic>
          <p:nvPicPr>
            <p:cNvPr id="24" name="Picture 23" descr="A collage of apples on a tree&#10;&#10;AI-generated content may be incorrect."/>
            <p:cNvPicPr>
              <a:picLocks noChangeAspect="1"/>
            </p:cNvPicPr>
            <p:nvPr/>
          </p:nvPicPr>
          <p:blipFill>
            <a:blip r:embed="rId4"/>
            <a:stretch/>
          </p:blipFill>
          <p:spPr bwMode="auto">
            <a:xfrm>
              <a:off x="154335" y="3860126"/>
              <a:ext cx="2660445" cy="1324657"/>
            </a:xfrm>
            <a:prstGeom prst="rect">
              <a:avLst/>
            </a:prstGeom>
          </p:spPr>
        </p:pic>
      </p:grpSp>
      <p:pic>
        <p:nvPicPr>
          <p:cNvPr id="25" name="Picture 24"/>
          <p:cNvPicPr>
            <a:picLocks noChangeAspect="1"/>
          </p:cNvPicPr>
          <p:nvPr/>
        </p:nvPicPr>
        <p:blipFill>
          <a:blip r:embed="rId5"/>
          <a:stretch/>
        </p:blipFill>
        <p:spPr bwMode="auto">
          <a:xfrm>
            <a:off x="3148257" y="2293406"/>
            <a:ext cx="2847486" cy="1635932"/>
          </a:xfrm>
          <a:prstGeom prst="rect">
            <a:avLst/>
          </a:prstGeom>
        </p:spPr>
      </p:pic>
      <p:grpSp>
        <p:nvGrpSpPr>
          <p:cNvPr id="26" name="Group 25"/>
          <p:cNvGrpSpPr/>
          <p:nvPr/>
        </p:nvGrpSpPr>
        <p:grpSpPr bwMode="auto">
          <a:xfrm>
            <a:off x="6219416" y="2014005"/>
            <a:ext cx="2876483" cy="2145230"/>
            <a:chOff x="6219416" y="1276504"/>
            <a:chExt cx="2876483" cy="2145230"/>
          </a:xfrm>
        </p:grpSpPr>
        <p:pic>
          <p:nvPicPr>
            <p:cNvPr id="27" name="Google Shape;212;p32"/>
            <p:cNvPicPr/>
            <p:nvPr/>
          </p:nvPicPr>
          <p:blipFill>
            <a:blip r:embed="rId6">
              <a:alphaModFix/>
            </a:blip>
            <a:stretch/>
          </p:blipFill>
          <p:spPr bwMode="auto">
            <a:xfrm>
              <a:off x="6219416" y="2385762"/>
              <a:ext cx="758450" cy="973419"/>
            </a:xfrm>
            <a:prstGeom prst="rect">
              <a:avLst/>
            </a:prstGeom>
            <a:noFill/>
            <a:ln>
              <a:noFill/>
            </a:ln>
          </p:spPr>
        </p:pic>
        <p:pic>
          <p:nvPicPr>
            <p:cNvPr id="28" name="Google Shape;213;p32"/>
            <p:cNvPicPr/>
            <p:nvPr/>
          </p:nvPicPr>
          <p:blipFill>
            <a:blip r:embed="rId7">
              <a:alphaModFix/>
            </a:blip>
            <a:stretch/>
          </p:blipFill>
          <p:spPr bwMode="auto">
            <a:xfrm>
              <a:off x="7069275" y="2310118"/>
              <a:ext cx="779422" cy="1049063"/>
            </a:xfrm>
            <a:prstGeom prst="rect">
              <a:avLst/>
            </a:prstGeom>
            <a:noFill/>
            <a:ln>
              <a:noFill/>
            </a:ln>
          </p:spPr>
        </p:pic>
        <p:pic>
          <p:nvPicPr>
            <p:cNvPr id="29" name="Google Shape;198;p30"/>
            <p:cNvPicPr/>
            <p:nvPr/>
          </p:nvPicPr>
          <p:blipFill>
            <a:blip r:embed="rId8">
              <a:alphaModFix/>
            </a:blip>
            <a:stretch/>
          </p:blipFill>
          <p:spPr bwMode="auto">
            <a:xfrm>
              <a:off x="7892003" y="2314771"/>
              <a:ext cx="1203896" cy="1106963"/>
            </a:xfrm>
            <a:prstGeom prst="rect">
              <a:avLst/>
            </a:prstGeom>
            <a:noFill/>
            <a:ln>
              <a:noFill/>
            </a:ln>
          </p:spPr>
        </p:pic>
        <p:pic>
          <p:nvPicPr>
            <p:cNvPr id="30" name="Google Shape;108;p21"/>
            <p:cNvPicPr/>
            <p:nvPr/>
          </p:nvPicPr>
          <p:blipFill>
            <a:blip r:embed="rId9">
              <a:alphaModFix/>
            </a:blip>
            <a:stretch/>
          </p:blipFill>
          <p:spPr bwMode="auto">
            <a:xfrm>
              <a:off x="6262723" y="1276504"/>
              <a:ext cx="2789869" cy="1106963"/>
            </a:xfrm>
            <a:prstGeom prst="rect">
              <a:avLst/>
            </a:prstGeom>
            <a:noFill/>
            <a:ln>
              <a:noFill/>
            </a:ln>
          </p:spPr>
        </p:pic>
      </p:grpSp>
      <p:grpSp>
        <p:nvGrpSpPr>
          <p:cNvPr id="31" name="Group 30"/>
          <p:cNvGrpSpPr/>
          <p:nvPr/>
        </p:nvGrpSpPr>
        <p:grpSpPr bwMode="auto">
          <a:xfrm>
            <a:off x="3179524" y="4712970"/>
            <a:ext cx="2784952" cy="1957675"/>
            <a:chOff x="3179524" y="3975469"/>
            <a:chExt cx="2784952" cy="1957675"/>
          </a:xfrm>
        </p:grpSpPr>
        <p:pic>
          <p:nvPicPr>
            <p:cNvPr id="32" name="Picture 31"/>
            <p:cNvPicPr>
              <a:picLocks noChangeAspect="1"/>
            </p:cNvPicPr>
            <p:nvPr/>
          </p:nvPicPr>
          <p:blipFill>
            <a:blip r:embed="rId10"/>
            <a:stretch/>
          </p:blipFill>
          <p:spPr bwMode="auto">
            <a:xfrm>
              <a:off x="3601572" y="3975469"/>
              <a:ext cx="1940854" cy="757029"/>
            </a:xfrm>
            <a:prstGeom prst="rect">
              <a:avLst/>
            </a:prstGeom>
          </p:spPr>
        </p:pic>
        <p:pic>
          <p:nvPicPr>
            <p:cNvPr id="33" name="Picture 32"/>
            <p:cNvPicPr>
              <a:picLocks noChangeAspect="1"/>
            </p:cNvPicPr>
            <p:nvPr/>
          </p:nvPicPr>
          <p:blipFill>
            <a:blip r:embed="rId11"/>
            <a:stretch/>
          </p:blipFill>
          <p:spPr bwMode="auto">
            <a:xfrm>
              <a:off x="3179524" y="4732498"/>
              <a:ext cx="2784952" cy="1200647"/>
            </a:xfrm>
            <a:prstGeom prst="rect">
              <a:avLst/>
            </a:prstGeom>
          </p:spPr>
        </p:pic>
      </p:grpSp>
      <p:grpSp>
        <p:nvGrpSpPr>
          <p:cNvPr id="34" name="Group 33"/>
          <p:cNvGrpSpPr/>
          <p:nvPr/>
        </p:nvGrpSpPr>
        <p:grpSpPr bwMode="auto">
          <a:xfrm>
            <a:off x="6342587" y="4638683"/>
            <a:ext cx="2622998" cy="2031961"/>
            <a:chOff x="6342587" y="3901183"/>
            <a:chExt cx="2622998" cy="2031961"/>
          </a:xfrm>
        </p:grpSpPr>
        <p:pic>
          <p:nvPicPr>
            <p:cNvPr id="35" name="Picture 34"/>
            <p:cNvPicPr>
              <a:picLocks noChangeAspect="1"/>
            </p:cNvPicPr>
            <p:nvPr/>
          </p:nvPicPr>
          <p:blipFill>
            <a:blip r:embed="rId12"/>
            <a:stretch/>
          </p:blipFill>
          <p:spPr bwMode="auto">
            <a:xfrm>
              <a:off x="6342587" y="4989300"/>
              <a:ext cx="1164846" cy="943844"/>
            </a:xfrm>
            <a:prstGeom prst="rect">
              <a:avLst/>
            </a:prstGeom>
          </p:spPr>
        </p:pic>
        <p:pic>
          <p:nvPicPr>
            <p:cNvPr id="36" name="Picture 35"/>
            <p:cNvPicPr>
              <a:picLocks noChangeAspect="1"/>
            </p:cNvPicPr>
            <p:nvPr/>
          </p:nvPicPr>
          <p:blipFill>
            <a:blip r:embed="rId13"/>
            <a:stretch/>
          </p:blipFill>
          <p:spPr bwMode="auto">
            <a:xfrm>
              <a:off x="7800739" y="4956249"/>
              <a:ext cx="1164846" cy="960485"/>
            </a:xfrm>
            <a:prstGeom prst="rect">
              <a:avLst/>
            </a:prstGeom>
          </p:spPr>
        </p:pic>
        <p:pic>
          <p:nvPicPr>
            <p:cNvPr id="37" name="Picture 36"/>
            <p:cNvPicPr>
              <a:picLocks noChangeAspect="1"/>
            </p:cNvPicPr>
            <p:nvPr/>
          </p:nvPicPr>
          <p:blipFill>
            <a:blip r:embed="rId14"/>
            <a:stretch/>
          </p:blipFill>
          <p:spPr bwMode="auto">
            <a:xfrm>
              <a:off x="6685618" y="3901183"/>
              <a:ext cx="1944077" cy="1049063"/>
            </a:xfrm>
            <a:prstGeom prst="rect">
              <a:avLst/>
            </a:prstGeom>
          </p:spPr>
        </p:pic>
      </p:grpSp>
      <p:pic>
        <p:nvPicPr>
          <p:cNvPr id="38" name="Picture 37"/>
          <p:cNvPicPr>
            <a:picLocks noChangeAspect="1"/>
          </p:cNvPicPr>
          <p:nvPr/>
        </p:nvPicPr>
        <p:blipFill>
          <a:blip r:embed="rId15"/>
          <a:stretch/>
        </p:blipFill>
        <p:spPr bwMode="auto">
          <a:xfrm>
            <a:off x="0" y="2117121"/>
            <a:ext cx="3015522" cy="1886236"/>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3" name="Graphic 3"/>
          <p:cNvPicPr>
            <a:picLocks noChangeAspect="1"/>
          </p:cNvPicPr>
          <p:nvPr/>
        </p:nvPicPr>
        <p:blipFill>
          <a:blip r:embed="rId2"/>
          <a:stretch/>
        </p:blipFill>
        <p:spPr bwMode="auto">
          <a:xfrm>
            <a:off x="7812360" y="332656"/>
            <a:ext cx="1176916" cy="587131"/>
          </a:xfrm>
          <a:prstGeom prst="rect">
            <a:avLst/>
          </a:prstGeom>
        </p:spPr>
      </p:pic>
      <p:sp>
        <p:nvSpPr>
          <p:cNvPr id="14" name="Content Placeholder 2"/>
          <p:cNvSpPr txBox="1"/>
          <p:nvPr/>
        </p:nvSpPr>
        <p:spPr bwMode="auto">
          <a:xfrm>
            <a:off x="77008" y="173181"/>
            <a:ext cx="7663344" cy="908150"/>
          </a:xfrm>
          <a:prstGeom prst="rect">
            <a:avLst/>
          </a:prstGeom>
        </p:spPr>
        <p:txBody>
          <a:bodyPr vert="horz" lIns="68580" tIns="34290" rIns="68580" bIns="34290" rtlCol="0" anchor="ctr">
            <a:norm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lgn="ctr">
              <a:lnSpc>
                <a:spcPct val="100000"/>
              </a:lnSpc>
              <a:buNone/>
              <a:defRPr/>
            </a:pPr>
            <a:r>
              <a:rPr lang="ru-RU" sz="2700">
                <a:solidFill>
                  <a:schemeClr val="tx2"/>
                </a:solidFill>
                <a:latin typeface="Trebuchet MS"/>
                <a:ea typeface="Calibri"/>
                <a:cs typeface="Times New Roman"/>
              </a:rPr>
              <a:t>Спецсеминар «Обработка изображений и компьютерное моделирование» </a:t>
            </a:r>
            <a:endParaRPr lang="en-US" sz="2700">
              <a:solidFill>
                <a:schemeClr val="tx2"/>
              </a:solidFill>
              <a:latin typeface="Trebuchet MS"/>
              <a:ea typeface="Calibri"/>
              <a:cs typeface="Times New Roman"/>
            </a:endParaRPr>
          </a:p>
        </p:txBody>
      </p:sp>
      <p:sp>
        <p:nvSpPr>
          <p:cNvPr id="4" name="TextBox 3"/>
          <p:cNvSpPr txBox="1"/>
          <p:nvPr/>
        </p:nvSpPr>
        <p:spPr bwMode="auto">
          <a:xfrm>
            <a:off x="323528" y="2348880"/>
            <a:ext cx="8449724" cy="4062651"/>
          </a:xfrm>
          <a:prstGeom prst="rect">
            <a:avLst/>
          </a:prstGeom>
          <a:noFill/>
        </p:spPr>
        <p:txBody>
          <a:bodyPr wrap="square" rtlCol="0">
            <a:spAutoFit/>
          </a:bodyPr>
          <a:lstStyle/>
          <a:p>
            <a:pPr marL="342900" indent="-342900">
              <a:spcAft>
                <a:spcPts val="1200"/>
              </a:spcAft>
              <a:buAutoNum type="arabicParenR"/>
              <a:defRPr/>
            </a:pPr>
            <a:r>
              <a:rPr lang="ru-RU">
                <a:latin typeface="Trebuchet MS"/>
              </a:rPr>
              <a:t>Метод оценки качества двумерных микроскопических панорам при помощи обратного проецирования тайлов</a:t>
            </a:r>
          </a:p>
          <a:p>
            <a:pPr marL="342900" indent="-342900">
              <a:spcAft>
                <a:spcPts val="1200"/>
              </a:spcAft>
              <a:buFontTx/>
              <a:buAutoNum type="arabicParenR"/>
              <a:defRPr/>
            </a:pPr>
            <a:r>
              <a:rPr lang="ru-RU">
                <a:latin typeface="Trebuchet MS"/>
              </a:rPr>
              <a:t>Выделение сосудов и определение жирового слоя на </a:t>
            </a:r>
            <a:r>
              <a:rPr lang="en-US">
                <a:latin typeface="Trebuchet MS"/>
              </a:rPr>
              <a:t>3D </a:t>
            </a:r>
            <a:r>
              <a:rPr lang="ru-RU">
                <a:latin typeface="Trebuchet MS"/>
              </a:rPr>
              <a:t>изображениях КТ сердца</a:t>
            </a:r>
            <a:endParaRPr/>
          </a:p>
          <a:p>
            <a:pPr marL="342900" indent="-342900">
              <a:spcAft>
                <a:spcPts val="1200"/>
              </a:spcAft>
              <a:buAutoNum type="arabicParenR"/>
              <a:defRPr/>
            </a:pPr>
            <a:r>
              <a:rPr lang="ru-RU">
                <a:latin typeface="Trebuchet MS"/>
              </a:rPr>
              <a:t>Метод оценки плотной метрической глубины по одиночному </a:t>
            </a:r>
            <a:r>
              <a:rPr lang="en-US">
                <a:latin typeface="Trebuchet MS"/>
              </a:rPr>
              <a:t>RGB‑</a:t>
            </a:r>
            <a:r>
              <a:rPr lang="ru-RU">
                <a:latin typeface="Trebuchet MS"/>
              </a:rPr>
              <a:t>изображению и данным низкокачественного глубинного сенсора</a:t>
            </a:r>
            <a:endParaRPr/>
          </a:p>
          <a:p>
            <a:pPr marL="342900" indent="-342900">
              <a:spcAft>
                <a:spcPts val="1200"/>
              </a:spcAft>
              <a:buFontTx/>
              <a:buAutoNum type="arabicParenR"/>
              <a:defRPr/>
            </a:pPr>
            <a:r>
              <a:rPr lang="ru-RU"/>
              <a:t>Метод построения метрической карты глубины по цветному изображению</a:t>
            </a:r>
            <a:endParaRPr lang="ru-RU">
              <a:latin typeface="Trebuchet MS"/>
            </a:endParaRPr>
          </a:p>
          <a:p>
            <a:pPr marL="342900" indent="-342900">
              <a:spcAft>
                <a:spcPts val="1200"/>
              </a:spcAft>
              <a:buAutoNum type="arabicParenR"/>
              <a:defRPr/>
            </a:pPr>
            <a:r>
              <a:rPr lang="ru-RU">
                <a:latin typeface="Trebuchet MS"/>
              </a:rPr>
              <a:t>Нейросетевой метод частичного обучения для сегментации структур на гистологических изображениях</a:t>
            </a:r>
            <a:endParaRPr/>
          </a:p>
          <a:p>
            <a:pPr marL="342900" indent="-342900">
              <a:spcAft>
                <a:spcPts val="1200"/>
              </a:spcAft>
              <a:buFontTx/>
              <a:buAutoNum type="arabicParenR"/>
              <a:defRPr/>
            </a:pPr>
            <a:r>
              <a:rPr lang="ru-RU">
                <a:latin typeface="Trebuchet MS"/>
              </a:rPr>
              <a:t>Нейросетевой метод детекции зрачков в задачах офтальмологической диагностики</a:t>
            </a:r>
            <a:endParaRPr/>
          </a:p>
        </p:txBody>
      </p:sp>
      <p:sp>
        <p:nvSpPr>
          <p:cNvPr id="5" name="Rectangle 21"/>
          <p:cNvSpPr>
            <a:spLocks noGrp="1" noChangeArrowheads="1"/>
          </p:cNvSpPr>
          <p:nvPr>
            <p:ph type="title"/>
          </p:nvPr>
        </p:nvSpPr>
        <p:spPr bwMode="auto">
          <a:xfrm>
            <a:off x="323528" y="1572525"/>
            <a:ext cx="8136904" cy="529828"/>
          </a:xfrm>
        </p:spPr>
        <p:txBody>
          <a:bodyPr>
            <a:normAutofit/>
          </a:bodyPr>
          <a:lstStyle/>
          <a:p>
            <a:pPr>
              <a:defRPr/>
            </a:pPr>
            <a:r>
              <a:rPr lang="ru-RU" sz="2400">
                <a:latin typeface="Trebuchet MS"/>
              </a:rPr>
              <a:t>Курсовые работы 3-курсников 2026 года спецсеминара:</a:t>
            </a:r>
            <a:endParaRPr lang="ru-RU" sz="24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3" name="Graphic 3"/>
          <p:cNvPicPr>
            <a:picLocks noChangeAspect="1"/>
          </p:cNvPicPr>
          <p:nvPr/>
        </p:nvPicPr>
        <p:blipFill>
          <a:blip r:embed="rId4"/>
          <a:stretch/>
        </p:blipFill>
        <p:spPr bwMode="auto">
          <a:xfrm>
            <a:off x="7812360" y="332656"/>
            <a:ext cx="1176916" cy="587131"/>
          </a:xfrm>
          <a:prstGeom prst="rect">
            <a:avLst/>
          </a:prstGeom>
        </p:spPr>
      </p:pic>
      <p:sp>
        <p:nvSpPr>
          <p:cNvPr id="14" name="Content Placeholder 2"/>
          <p:cNvSpPr txBox="1"/>
          <p:nvPr/>
        </p:nvSpPr>
        <p:spPr bwMode="auto">
          <a:xfrm>
            <a:off x="77008" y="173181"/>
            <a:ext cx="7663344" cy="908150"/>
          </a:xfrm>
          <a:prstGeom prst="rect">
            <a:avLst/>
          </a:prstGeom>
        </p:spPr>
        <p:txBody>
          <a:bodyPr vert="horz" lIns="68580" tIns="34290" rIns="68580" bIns="34290" rtlCol="0" anchor="ctr">
            <a:norm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lgn="ctr">
              <a:lnSpc>
                <a:spcPct val="100000"/>
              </a:lnSpc>
              <a:buNone/>
              <a:defRPr/>
            </a:pPr>
            <a:r>
              <a:rPr lang="ru-RU" sz="2700">
                <a:solidFill>
                  <a:schemeClr val="tx2"/>
                </a:solidFill>
                <a:latin typeface="Trebuchet MS"/>
                <a:ea typeface="Calibri"/>
                <a:cs typeface="Times New Roman"/>
              </a:rPr>
              <a:t>Спецсеминар «Обработка изображений и компьютерное моделирование» </a:t>
            </a:r>
            <a:endParaRPr lang="en-US" sz="2700">
              <a:solidFill>
                <a:schemeClr val="tx2"/>
              </a:solidFill>
              <a:latin typeface="Trebuchet MS"/>
              <a:ea typeface="Calibri"/>
              <a:cs typeface="Times New Roman"/>
            </a:endParaRPr>
          </a:p>
        </p:txBody>
      </p:sp>
      <p:sp>
        <p:nvSpPr>
          <p:cNvPr id="2" name="Content Placeholder 7"/>
          <p:cNvSpPr>
            <a:spLocks noGrp="1"/>
          </p:cNvSpPr>
          <p:nvPr>
            <p:ph sz="quarter" idx="1"/>
          </p:nvPr>
        </p:nvSpPr>
        <p:spPr bwMode="auto">
          <a:xfrm>
            <a:off x="200812" y="2229311"/>
            <a:ext cx="3312351" cy="3618765"/>
          </a:xfrm>
        </p:spPr>
        <p:txBody>
          <a:bodyPr>
            <a:noAutofit/>
          </a:bodyPr>
          <a:lstStyle/>
          <a:p>
            <a:pPr marL="0" indent="0" algn="just">
              <a:spcAft>
                <a:spcPts val="450"/>
              </a:spcAft>
              <a:buNone/>
              <a:defRPr/>
            </a:pPr>
            <a:r>
              <a:rPr sz="1200">
                <a:latin typeface="Trebuchet MS"/>
              </a:rPr>
              <a:t>🔬 </a:t>
            </a:r>
            <a:r>
              <a:rPr lang="en-GB" sz="1200" b="1">
                <a:latin typeface="Trebuchet MS"/>
              </a:rPr>
              <a:t>PathScribe</a:t>
            </a:r>
            <a:r>
              <a:rPr lang="en-GB" sz="1200">
                <a:latin typeface="Trebuchet MS"/>
              </a:rPr>
              <a:t> </a:t>
            </a:r>
            <a:r>
              <a:rPr lang="ru-RU" sz="1200">
                <a:latin typeface="Trebuchet MS"/>
              </a:rPr>
              <a:t>– кроссплатформенное клиент-серверное ПО для работы с гистологическими изображениями для научных и образовательных целей:</a:t>
            </a:r>
            <a:endParaRPr lang="en-GB" sz="1200">
              <a:latin typeface="Trebuchet MS"/>
            </a:endParaRPr>
          </a:p>
          <a:p>
            <a:pPr>
              <a:spcBef>
                <a:spcPts val="0"/>
              </a:spcBef>
              <a:spcAft>
                <a:spcPts val="300"/>
              </a:spcAft>
              <a:defRPr/>
            </a:pPr>
            <a:r>
              <a:rPr lang="ru-RU" sz="1150">
                <a:latin typeface="Trebuchet MS"/>
              </a:rPr>
              <a:t>современный адаптивный интерфейс (подстраивается к размеру экрана), отдельная версия для смартфонов,</a:t>
            </a:r>
            <a:endParaRPr/>
          </a:p>
          <a:p>
            <a:pPr>
              <a:spcBef>
                <a:spcPts val="0"/>
              </a:spcBef>
              <a:spcAft>
                <a:spcPts val="300"/>
              </a:spcAft>
              <a:defRPr/>
            </a:pPr>
            <a:r>
              <a:rPr lang="ru-RU" sz="1150">
                <a:latin typeface="Trebuchet MS"/>
              </a:rPr>
              <a:t>кроссплатформенность (</a:t>
            </a:r>
            <a:r>
              <a:rPr lang="en-US" sz="1150">
                <a:latin typeface="Trebuchet MS"/>
              </a:rPr>
              <a:t>Windows, MacOS, Linux, Android)</a:t>
            </a:r>
            <a:r>
              <a:rPr lang="ru-RU" sz="1150">
                <a:latin typeface="Trebuchet MS"/>
              </a:rPr>
              <a:t>,</a:t>
            </a:r>
            <a:endParaRPr lang="en-US" sz="1150">
              <a:latin typeface="Trebuchet MS"/>
            </a:endParaRPr>
          </a:p>
          <a:p>
            <a:pPr>
              <a:spcBef>
                <a:spcPts val="0"/>
              </a:spcBef>
              <a:spcAft>
                <a:spcPts val="300"/>
              </a:spcAft>
              <a:defRPr/>
            </a:pPr>
            <a:r>
              <a:rPr lang="ru-RU" sz="1150">
                <a:latin typeface="Trebuchet MS"/>
              </a:rPr>
              <a:t>поддержка разных способов ввода,</a:t>
            </a:r>
            <a:endParaRPr/>
          </a:p>
          <a:p>
            <a:pPr>
              <a:spcBef>
                <a:spcPts val="0"/>
              </a:spcBef>
              <a:spcAft>
                <a:spcPts val="300"/>
              </a:spcAft>
              <a:defRPr/>
            </a:pPr>
            <a:r>
              <a:rPr lang="ru-RU" sz="1150">
                <a:latin typeface="Trebuchet MS"/>
              </a:rPr>
              <a:t>свой формат хранения, конвертер, </a:t>
            </a:r>
            <a:r>
              <a:rPr lang="en-US" sz="1150" b="1" u="sng">
                <a:latin typeface="Trebuchet MS"/>
              </a:rPr>
              <a:t>API</a:t>
            </a:r>
            <a:r>
              <a:rPr lang="ru-RU" sz="1150" b="1">
                <a:latin typeface="Trebuchet MS"/>
              </a:rPr>
              <a:t>,</a:t>
            </a:r>
            <a:endParaRPr lang="en-US" sz="1150" b="1">
              <a:latin typeface="Trebuchet MS"/>
            </a:endParaRPr>
          </a:p>
          <a:p>
            <a:pPr>
              <a:spcBef>
                <a:spcPts val="0"/>
              </a:spcBef>
              <a:spcAft>
                <a:spcPts val="300"/>
              </a:spcAft>
              <a:defRPr/>
            </a:pPr>
            <a:r>
              <a:rPr lang="ru-RU" sz="1150">
                <a:latin typeface="Trebuchet MS"/>
              </a:rPr>
              <a:t>многоуровневое кэширование, оптимизации производительности,</a:t>
            </a:r>
            <a:endParaRPr/>
          </a:p>
          <a:p>
            <a:pPr>
              <a:spcBef>
                <a:spcPts val="0"/>
              </a:spcBef>
              <a:spcAft>
                <a:spcPts val="300"/>
              </a:spcAft>
              <a:defRPr/>
            </a:pPr>
            <a:r>
              <a:rPr lang="ru-RU" sz="1150">
                <a:latin typeface="Trebuchet MS"/>
              </a:rPr>
              <a:t>работа с несколькими изображениями одновременно,</a:t>
            </a:r>
            <a:endParaRPr/>
          </a:p>
          <a:p>
            <a:pPr>
              <a:spcBef>
                <a:spcPts val="0"/>
              </a:spcBef>
              <a:spcAft>
                <a:spcPts val="300"/>
              </a:spcAft>
              <a:defRPr/>
            </a:pPr>
            <a:r>
              <a:rPr lang="ru-RU" sz="1150">
                <a:latin typeface="Trebuchet MS"/>
              </a:rPr>
              <a:t>система тэгов и описаний изображений,</a:t>
            </a:r>
            <a:endParaRPr/>
          </a:p>
          <a:p>
            <a:pPr>
              <a:spcBef>
                <a:spcPts val="0"/>
              </a:spcBef>
              <a:spcAft>
                <a:spcPts val="300"/>
              </a:spcAft>
              <a:defRPr/>
            </a:pPr>
            <a:r>
              <a:rPr lang="ru-RU" sz="1150">
                <a:latin typeface="Trebuchet MS"/>
              </a:rPr>
              <a:t>отдельные режимы работы</a:t>
            </a:r>
            <a:br>
              <a:rPr lang="en-US" sz="1150">
                <a:latin typeface="Trebuchet MS"/>
              </a:rPr>
            </a:br>
            <a:r>
              <a:rPr lang="ru-RU" sz="1150">
                <a:latin typeface="Trebuchet MS"/>
              </a:rPr>
              <a:t>(просмотр, разметка, учебный режим)</a:t>
            </a:r>
            <a:endParaRPr lang="en-US" sz="1150">
              <a:latin typeface="Trebuchet MS"/>
            </a:endParaRPr>
          </a:p>
        </p:txBody>
      </p:sp>
      <p:sp>
        <p:nvSpPr>
          <p:cNvPr id="3" name="TextBox 2"/>
          <p:cNvSpPr txBox="1"/>
          <p:nvPr/>
        </p:nvSpPr>
        <p:spPr bwMode="auto">
          <a:xfrm>
            <a:off x="252588" y="6034474"/>
            <a:ext cx="3208801"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just">
              <a:defRPr/>
            </a:pPr>
            <a:r>
              <a:rPr lang="en-US" sz="1200">
                <a:latin typeface="Trebuchet MS"/>
              </a:rPr>
              <a:t>PathScribe </a:t>
            </a:r>
            <a:r>
              <a:rPr lang="ru-RU" sz="1200">
                <a:latin typeface="Trebuchet MS"/>
              </a:rPr>
              <a:t>используется в МНОИ МГУ, а также на биологическом и геологическом факультетах МГУ.</a:t>
            </a:r>
            <a:endParaRPr lang="en-US" sz="1200">
              <a:latin typeface="Trebuchet MS"/>
            </a:endParaRPr>
          </a:p>
        </p:txBody>
      </p:sp>
      <p:sp>
        <p:nvSpPr>
          <p:cNvPr id="5" name="Rectangle 21"/>
          <p:cNvSpPr>
            <a:spLocks noGrp="1" noChangeArrowheads="1"/>
          </p:cNvSpPr>
          <p:nvPr>
            <p:ph type="title"/>
          </p:nvPr>
        </p:nvSpPr>
        <p:spPr bwMode="auto">
          <a:xfrm>
            <a:off x="323528" y="1572525"/>
            <a:ext cx="7289477" cy="529828"/>
          </a:xfrm>
        </p:spPr>
        <p:txBody>
          <a:bodyPr>
            <a:normAutofit/>
          </a:bodyPr>
          <a:lstStyle/>
          <a:p>
            <a:pPr algn="l">
              <a:defRPr/>
            </a:pPr>
            <a:r>
              <a:rPr lang="ru-RU" sz="2400"/>
              <a:t>Программное обе</a:t>
            </a:r>
            <a:r>
              <a:rPr lang="en-US" sz="2400"/>
              <a:t>c</a:t>
            </a:r>
            <a:r>
              <a:rPr lang="ru-RU" sz="2400"/>
              <a:t>печение </a:t>
            </a:r>
            <a:r>
              <a:rPr lang="en-US" sz="2400"/>
              <a:t>PathScribe</a:t>
            </a:r>
            <a:endParaRPr lang="ru-RU" sz="2400"/>
          </a:p>
        </p:txBody>
      </p:sp>
      <p:pic>
        <p:nvPicPr>
          <p:cNvPr id="6" name="short presentation demo 1080_656876F9-E803-4E59-A942-BF1C66E1DD5E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p:blipFill>
        <p:spPr bwMode="auto">
          <a:xfrm>
            <a:off x="3632599" y="2229311"/>
            <a:ext cx="5403782" cy="3805163"/>
          </a:xfrm>
          <a:prstGeom prst="rect">
            <a:avLst/>
          </a:prstGeom>
        </p:spPr>
      </p:pic>
      <p:sp>
        <p:nvSpPr>
          <p:cNvPr id="7" name="TextBox 6"/>
          <p:cNvSpPr txBox="1"/>
          <p:nvPr/>
        </p:nvSpPr>
        <p:spPr bwMode="auto">
          <a:xfrm>
            <a:off x="3684279" y="6129073"/>
            <a:ext cx="5300422" cy="253916"/>
          </a:xfrm>
          <a:prstGeom prst="rect">
            <a:avLst/>
          </a:prstGeom>
          <a:noFill/>
        </p:spPr>
        <p:txBody>
          <a:bodyPr wrap="square" rtlCol="0">
            <a:spAutoFit/>
          </a:bodyPr>
          <a:lstStyle/>
          <a:p>
            <a:pPr algn="ctr">
              <a:defRPr/>
            </a:pPr>
            <a:r>
              <a:rPr lang="ru-RU" sz="1050" i="1"/>
              <a:t>Демонстрационное видео работы </a:t>
            </a:r>
            <a:r>
              <a:rPr lang="en-US" sz="1050" i="1"/>
              <a:t>PathScribe </a:t>
            </a:r>
            <a:r>
              <a:rPr lang="ru-RU" sz="1050" i="1"/>
              <a:t>(десктоп,</a:t>
            </a:r>
            <a:r>
              <a:rPr sz="1050" i="1"/>
              <a:t> </a:t>
            </a:r>
            <a:r>
              <a:rPr lang="en-GB" sz="1050" i="1"/>
              <a:t>macOS)</a:t>
            </a:r>
            <a:endParaRPr sz="1050" i="1"/>
          </a:p>
        </p:txBody>
      </p:sp>
      <p:sp>
        <p:nvSpPr>
          <p:cNvPr id="8" name="TextBox 7"/>
          <p:cNvSpPr txBox="1"/>
          <p:nvPr/>
        </p:nvSpPr>
        <p:spPr bwMode="auto">
          <a:xfrm>
            <a:off x="3684279" y="6382989"/>
            <a:ext cx="5300422" cy="415498"/>
          </a:xfrm>
          <a:prstGeom prst="rect">
            <a:avLst/>
          </a:prstGeom>
          <a:noFill/>
        </p:spPr>
        <p:txBody>
          <a:bodyPr wrap="square" rtlCol="0">
            <a:spAutoFit/>
          </a:bodyPr>
          <a:lstStyle/>
          <a:p>
            <a:pPr algn="ctr">
              <a:defRPr/>
            </a:pPr>
            <a:r>
              <a:rPr lang="ru-RU" sz="1050" i="1"/>
              <a:t>Видео в высоком качестве доступно на сайте проекта: </a:t>
            </a:r>
            <a:r>
              <a:rPr lang="en-US" sz="1050" i="1" u="sng">
                <a:hlinkClick r:id="rId6" tooltip="https://www.pathscribe.ru/"/>
              </a:rPr>
              <a:t>https://www.pathscribe.ru</a:t>
            </a:r>
            <a:r>
              <a:rPr lang="ru-RU" sz="1050" i="1"/>
              <a:t> </a:t>
            </a:r>
            <a:endParaRPr sz="1050" i="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31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3" name="Graphic 3"/>
          <p:cNvPicPr>
            <a:picLocks noChangeAspect="1"/>
          </p:cNvPicPr>
          <p:nvPr/>
        </p:nvPicPr>
        <p:blipFill>
          <a:blip r:embed="rId2"/>
          <a:stretch/>
        </p:blipFill>
        <p:spPr bwMode="auto">
          <a:xfrm>
            <a:off x="7812360" y="332656"/>
            <a:ext cx="1176916" cy="587131"/>
          </a:xfrm>
          <a:prstGeom prst="rect">
            <a:avLst/>
          </a:prstGeom>
        </p:spPr>
      </p:pic>
      <p:sp>
        <p:nvSpPr>
          <p:cNvPr id="14" name="Content Placeholder 2"/>
          <p:cNvSpPr txBox="1"/>
          <p:nvPr/>
        </p:nvSpPr>
        <p:spPr bwMode="auto">
          <a:xfrm>
            <a:off x="77008" y="173181"/>
            <a:ext cx="7663344" cy="908150"/>
          </a:xfrm>
          <a:prstGeom prst="rect">
            <a:avLst/>
          </a:prstGeom>
        </p:spPr>
        <p:txBody>
          <a:bodyPr vert="horz" lIns="68580" tIns="34290" rIns="68580" bIns="34290" rtlCol="0" anchor="ctr">
            <a:norm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lgn="ctr">
              <a:lnSpc>
                <a:spcPct val="100000"/>
              </a:lnSpc>
              <a:buNone/>
              <a:defRPr/>
            </a:pPr>
            <a:r>
              <a:rPr lang="ru-RU" sz="2700">
                <a:solidFill>
                  <a:schemeClr val="tx2"/>
                </a:solidFill>
                <a:latin typeface="Trebuchet MS"/>
                <a:ea typeface="Calibri"/>
                <a:cs typeface="Times New Roman"/>
              </a:rPr>
              <a:t>Спецсеминар «Обработка изображений и компьютерное моделирование» </a:t>
            </a:r>
            <a:endParaRPr lang="en-US" sz="2700">
              <a:solidFill>
                <a:schemeClr val="tx2"/>
              </a:solidFill>
              <a:latin typeface="Trebuchet MS"/>
              <a:ea typeface="Calibri"/>
              <a:cs typeface="Times New Roman"/>
            </a:endParaRPr>
          </a:p>
        </p:txBody>
      </p:sp>
      <p:sp>
        <p:nvSpPr>
          <p:cNvPr id="5" name="Rectangle 21"/>
          <p:cNvSpPr>
            <a:spLocks noGrp="1" noChangeArrowheads="1"/>
          </p:cNvSpPr>
          <p:nvPr>
            <p:ph type="title"/>
          </p:nvPr>
        </p:nvSpPr>
        <p:spPr bwMode="auto">
          <a:xfrm>
            <a:off x="323528" y="1572525"/>
            <a:ext cx="7289477" cy="529828"/>
          </a:xfrm>
        </p:spPr>
        <p:txBody>
          <a:bodyPr>
            <a:normAutofit/>
          </a:bodyPr>
          <a:lstStyle/>
          <a:p>
            <a:pPr algn="l">
              <a:defRPr/>
            </a:pPr>
            <a:r>
              <a:rPr lang="ru-RU" sz="2400"/>
              <a:t>Участие в ИИ проектах МГУ:</a:t>
            </a:r>
          </a:p>
        </p:txBody>
      </p:sp>
      <p:sp>
        <p:nvSpPr>
          <p:cNvPr id="11" name="TextBox 10"/>
          <p:cNvSpPr txBox="1"/>
          <p:nvPr/>
        </p:nvSpPr>
        <p:spPr bwMode="auto">
          <a:xfrm>
            <a:off x="318410" y="2395502"/>
            <a:ext cx="6862464" cy="1388842"/>
          </a:xfrm>
          <a:prstGeom prst="rect">
            <a:avLst/>
          </a:prstGeom>
          <a:noFill/>
        </p:spPr>
        <p:txBody>
          <a:bodyPr wrap="square">
            <a:spAutoFit/>
          </a:bodyPr>
          <a:lstStyle/>
          <a:p>
            <a:pPr marL="285750" indent="-285750">
              <a:spcAft>
                <a:spcPts val="600"/>
              </a:spcAft>
              <a:buFont typeface="Wingdings"/>
              <a:buChar char="q"/>
              <a:defRPr/>
            </a:pPr>
            <a:r>
              <a:rPr lang="ru-RU" sz="1600">
                <a:latin typeface="Trebuchet MS"/>
              </a:rPr>
              <a:t>Академическая программа по Искусственному Интеллекту (АП ИИ)</a:t>
            </a:r>
            <a:br>
              <a:rPr lang="ru-RU" sz="1600">
                <a:latin typeface="Trebuchet MS"/>
              </a:rPr>
            </a:br>
            <a:r>
              <a:rPr lang="ru-RU" sz="1600">
                <a:latin typeface="Trebuchet MS"/>
              </a:rPr>
              <a:t>при поддержке фонда Интеллект</a:t>
            </a:r>
            <a:endParaRPr/>
          </a:p>
          <a:p>
            <a:pPr marL="742950" lvl="1" indent="-285750">
              <a:spcAft>
                <a:spcPts val="600"/>
              </a:spcAft>
              <a:buFont typeface="Wingdings"/>
              <a:buChar char="q"/>
              <a:defRPr/>
            </a:pPr>
            <a:r>
              <a:rPr lang="ru-RU" sz="1600">
                <a:latin typeface="Trebuchet MS"/>
              </a:rPr>
              <a:t>5 курсов, читаемых руководителями семинара, входят в состав курсов АП ИИ и могут засчитываться студентами при получении сертификата АП ИИ.</a:t>
            </a:r>
            <a:endParaRPr/>
          </a:p>
        </p:txBody>
      </p:sp>
      <p:grpSp>
        <p:nvGrpSpPr>
          <p:cNvPr id="16" name="Google Shape;66;p14"/>
          <p:cNvGrpSpPr/>
          <p:nvPr/>
        </p:nvGrpSpPr>
        <p:grpSpPr bwMode="auto">
          <a:xfrm>
            <a:off x="7265576" y="2429641"/>
            <a:ext cx="1512168" cy="1329841"/>
            <a:chOff x="7700219" y="1906669"/>
            <a:chExt cx="3013902" cy="2650505"/>
          </a:xfrm>
        </p:grpSpPr>
        <p:pic>
          <p:nvPicPr>
            <p:cNvPr id="17" name="Google Shape;67;p14"/>
            <p:cNvPicPr/>
            <p:nvPr/>
          </p:nvPicPr>
          <p:blipFill>
            <a:blip r:embed="rId3">
              <a:alphaModFix/>
            </a:blip>
            <a:stretch/>
          </p:blipFill>
          <p:spPr bwMode="auto">
            <a:xfrm>
              <a:off x="8028684" y="1906669"/>
              <a:ext cx="2356974" cy="2356975"/>
            </a:xfrm>
            <a:prstGeom prst="rect">
              <a:avLst/>
            </a:prstGeom>
            <a:noFill/>
            <a:ln>
              <a:noFill/>
            </a:ln>
          </p:spPr>
        </p:pic>
        <p:sp>
          <p:nvSpPr>
            <p:cNvPr id="18" name="Google Shape;68;p14"/>
            <p:cNvSpPr txBox="1"/>
            <p:nvPr/>
          </p:nvSpPr>
          <p:spPr bwMode="auto">
            <a:xfrm>
              <a:off x="7700219" y="4187275"/>
              <a:ext cx="3013902" cy="369899"/>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defRPr/>
              </a:pPr>
              <a:r>
                <a:rPr lang="ru" sz="1200" u="sng">
                  <a:solidFill>
                    <a:schemeClr val="accent1"/>
                  </a:solidFill>
                  <a:hlinkClick r:id="rId4" tooltip="https://cs.msu.ru/ai"/>
                </a:rPr>
                <a:t>https://cs.msu.ru/ai</a:t>
              </a:r>
              <a:r>
                <a:rPr lang="ru" sz="1200">
                  <a:solidFill>
                    <a:schemeClr val="accent1"/>
                  </a:solidFill>
                </a:rPr>
                <a:t> </a:t>
              </a:r>
              <a:endParaRPr sz="1200">
                <a:solidFill>
                  <a:schemeClr val="accent1"/>
                </a:solidFill>
              </a:endParaRPr>
            </a:p>
          </p:txBody>
        </p:sp>
      </p:grpSp>
      <p:grpSp>
        <p:nvGrpSpPr>
          <p:cNvPr id="23" name="Group 22"/>
          <p:cNvGrpSpPr/>
          <p:nvPr/>
        </p:nvGrpSpPr>
        <p:grpSpPr bwMode="auto">
          <a:xfrm>
            <a:off x="7103812" y="4164934"/>
            <a:ext cx="1835696" cy="1591169"/>
            <a:chOff x="7010164" y="3971303"/>
            <a:chExt cx="1835696" cy="1591169"/>
          </a:xfrm>
        </p:grpSpPr>
        <p:sp>
          <p:nvSpPr>
            <p:cNvPr id="20" name="TextBox 19"/>
            <p:cNvSpPr txBox="1"/>
            <p:nvPr/>
          </p:nvSpPr>
          <p:spPr bwMode="auto">
            <a:xfrm>
              <a:off x="7010164" y="5285475"/>
              <a:ext cx="1835696" cy="276999"/>
            </a:xfrm>
            <a:prstGeom prst="rect">
              <a:avLst/>
            </a:prstGeom>
            <a:noFill/>
          </p:spPr>
          <p:txBody>
            <a:bodyPr wrap="square">
              <a:spAutoFit/>
            </a:bodyPr>
            <a:lstStyle/>
            <a:p>
              <a:pPr algn="ctr">
                <a:defRPr/>
              </a:pPr>
              <a:r>
                <a:rPr lang="en-US" sz="1200" u="sng">
                  <a:solidFill>
                    <a:schemeClr val="accent1"/>
                  </a:solidFill>
                  <a:hlinkClick r:id="rId5" tooltip="https://aicenter.msu.ru/"/>
                </a:rPr>
                <a:t>https://aicenter.msu.ru/</a:t>
              </a:r>
              <a:r>
                <a:rPr lang="ru-RU" sz="1200">
                  <a:solidFill>
                    <a:schemeClr val="accent1"/>
                  </a:solidFill>
                </a:rPr>
                <a:t> </a:t>
              </a:r>
              <a:endParaRPr lang="en-US" sz="1200">
                <a:solidFill>
                  <a:schemeClr val="accent1"/>
                </a:solidFill>
              </a:endParaRPr>
            </a:p>
          </p:txBody>
        </p:sp>
        <p:pic>
          <p:nvPicPr>
            <p:cNvPr id="22" name="Picture 21" descr="A qr code with a white background&#10;&#10;AI-generated content may be incorrect."/>
            <p:cNvPicPr>
              <a:picLocks noChangeAspect="1"/>
            </p:cNvPicPr>
            <p:nvPr/>
          </p:nvPicPr>
          <p:blipFill>
            <a:blip r:embed="rId6"/>
            <a:stretch/>
          </p:blipFill>
          <p:spPr bwMode="auto">
            <a:xfrm>
              <a:off x="7236296" y="3971303"/>
              <a:ext cx="1383432" cy="1383432"/>
            </a:xfrm>
            <a:prstGeom prst="rect">
              <a:avLst/>
            </a:prstGeom>
          </p:spPr>
        </p:pic>
      </p:grpSp>
      <p:sp>
        <p:nvSpPr>
          <p:cNvPr id="24" name="TextBox 23"/>
          <p:cNvSpPr txBox="1"/>
          <p:nvPr/>
        </p:nvSpPr>
        <p:spPr bwMode="auto">
          <a:xfrm>
            <a:off x="318410" y="4221088"/>
            <a:ext cx="6862464" cy="1146468"/>
          </a:xfrm>
          <a:prstGeom prst="rect">
            <a:avLst/>
          </a:prstGeom>
          <a:noFill/>
        </p:spPr>
        <p:txBody>
          <a:bodyPr wrap="square">
            <a:spAutoFit/>
          </a:bodyPr>
          <a:lstStyle/>
          <a:p>
            <a:pPr marL="285750" indent="-285750">
              <a:spcAft>
                <a:spcPts val="600"/>
              </a:spcAft>
              <a:buFont typeface="Wingdings"/>
              <a:buChar char="q"/>
              <a:defRPr/>
            </a:pPr>
            <a:r>
              <a:rPr lang="ru-RU" sz="1800">
                <a:latin typeface="Trebuchet MS"/>
              </a:rPr>
              <a:t>Исследовательский центр в сфере </a:t>
            </a:r>
            <a:r>
              <a:rPr lang="ru-RU"/>
              <a:t>искусственного</a:t>
            </a:r>
            <a:br>
              <a:rPr lang="ru-RU"/>
            </a:br>
            <a:r>
              <a:rPr lang="ru-RU"/>
              <a:t>интеллекта</a:t>
            </a:r>
            <a:r>
              <a:rPr lang="ru-RU" sz="1800">
                <a:latin typeface="Trebuchet MS"/>
              </a:rPr>
              <a:t> МГУ</a:t>
            </a:r>
            <a:endParaRPr/>
          </a:p>
          <a:p>
            <a:pPr marL="742950" lvl="1" indent="-285750">
              <a:spcAft>
                <a:spcPts val="600"/>
              </a:spcAft>
              <a:buFont typeface="Wingdings"/>
              <a:buChar char="q"/>
              <a:defRPr/>
            </a:pPr>
            <a:r>
              <a:rPr lang="ru-RU" sz="1400">
                <a:latin typeface="Trebuchet MS"/>
              </a:rPr>
              <a:t>все руководители семинара, а также некоторые студенты и аспиранты входят в составе отдельной научной группы в Центр ИИ МГУ</a:t>
            </a:r>
            <a:endParaRPr lang="en-US" sz="1400">
              <a:latin typeface="Trebuchet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2"/>
          <p:cNvGrpSpPr>
            <a:grpSpLocks/>
          </p:cNvGrpSpPr>
          <p:nvPr/>
        </p:nvGrpSpPr>
        <p:grpSpPr bwMode="auto">
          <a:xfrm>
            <a:off x="0" y="0"/>
            <a:ext cx="8820150" cy="1152525"/>
            <a:chOff x="0" y="164"/>
            <a:chExt cx="5556" cy="726"/>
          </a:xfrm>
        </p:grpSpPr>
        <p:sp>
          <p:nvSpPr>
            <p:cNvPr id="11272" name="Rectangle 3"/>
            <p:cNvSpPr>
              <a:spLocks noChangeArrowheads="1"/>
            </p:cNvSpPr>
            <p:nvPr/>
          </p:nvSpPr>
          <p:spPr bwMode="auto">
            <a:xfrm>
              <a:off x="227" y="209"/>
              <a:ext cx="544" cy="272"/>
            </a:xfrm>
            <a:prstGeom prst="rect">
              <a:avLst/>
            </a:prstGeom>
            <a:gradFill rotWithShape="1">
              <a:gsLst>
                <a:gs pos="0">
                  <a:srgbClr val="0000FF"/>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1273" name="Rectangle 4"/>
            <p:cNvSpPr>
              <a:spLocks noChangeArrowheads="1"/>
            </p:cNvSpPr>
            <p:nvPr/>
          </p:nvSpPr>
          <p:spPr bwMode="auto">
            <a:xfrm>
              <a:off x="317" y="481"/>
              <a:ext cx="635" cy="318"/>
            </a:xfrm>
            <a:prstGeom prst="rect">
              <a:avLst/>
            </a:prstGeom>
            <a:gradFill rotWithShape="1">
              <a:gsLst>
                <a:gs pos="0">
                  <a:srgbClr val="FFCC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1274" name="Rectangle 5"/>
            <p:cNvSpPr>
              <a:spLocks noChangeArrowheads="1"/>
            </p:cNvSpPr>
            <p:nvPr/>
          </p:nvSpPr>
          <p:spPr bwMode="auto">
            <a:xfrm>
              <a:off x="0" y="436"/>
              <a:ext cx="408" cy="318"/>
            </a:xfrm>
            <a:prstGeom prst="rect">
              <a:avLst/>
            </a:prstGeom>
            <a:gradFill rotWithShape="1">
              <a:gsLst>
                <a:gs pos="0">
                  <a:schemeClr val="bg1"/>
                </a:gs>
                <a:gs pos="100000">
                  <a:srgbClr val="FF0000"/>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1275" name="Rectangle 6"/>
            <p:cNvSpPr>
              <a:spLocks noChangeArrowheads="1"/>
            </p:cNvSpPr>
            <p:nvPr/>
          </p:nvSpPr>
          <p:spPr bwMode="auto">
            <a:xfrm>
              <a:off x="204" y="708"/>
              <a:ext cx="5352" cy="23"/>
            </a:xfrm>
            <a:prstGeom prst="rect">
              <a:avLst/>
            </a:prstGeom>
            <a:gradFill rotWithShape="1">
              <a:gsLst>
                <a:gs pos="0">
                  <a:schemeClr val="tx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1276" name="Rectangle 7"/>
            <p:cNvSpPr>
              <a:spLocks noChangeArrowheads="1"/>
            </p:cNvSpPr>
            <p:nvPr/>
          </p:nvSpPr>
          <p:spPr bwMode="auto">
            <a:xfrm>
              <a:off x="476" y="164"/>
              <a:ext cx="11" cy="726"/>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grpSp>
      <p:sp>
        <p:nvSpPr>
          <p:cNvPr id="11267" name="Rectangle 8"/>
          <p:cNvSpPr>
            <a:spLocks noGrp="1" noChangeArrowheads="1"/>
          </p:cNvSpPr>
          <p:nvPr>
            <p:ph type="title"/>
          </p:nvPr>
        </p:nvSpPr>
        <p:spPr>
          <a:xfrm>
            <a:off x="557213" y="274638"/>
            <a:ext cx="8229600" cy="561975"/>
          </a:xfrm>
        </p:spPr>
        <p:txBody>
          <a:bodyPr/>
          <a:lstStyle/>
          <a:p>
            <a:pPr eaLnBrk="1" hangingPunct="1"/>
            <a:r>
              <a:rPr lang="ru-RU" altLang="ru-RU" sz="2800" dirty="0"/>
              <a:t>Обратная задача электрокардиографии</a:t>
            </a:r>
          </a:p>
        </p:txBody>
      </p:sp>
      <p:pic>
        <p:nvPicPr>
          <p:cNvPr id="11268" name="Picture 9" descr="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9788" y="188913"/>
            <a:ext cx="5254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AutoShape 22" descr="CID:%7b7B1697CC-2B44-47EF-8DE8-DC22150DFD31%7d/omega-mesh.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sp>
        <p:nvSpPr>
          <p:cNvPr id="11270" name="AutoShape 24" descr="CID:%7b7B1697CC-2B44-47EF-8DE8-DC22150DFD31%7d/omega-mesh.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pic>
        <p:nvPicPr>
          <p:cNvPr id="2" name="Picture 1">
            <a:extLst>
              <a:ext uri="{FF2B5EF4-FFF2-40B4-BE49-F238E27FC236}">
                <a16:creationId xmlns:a16="http://schemas.microsoft.com/office/drawing/2014/main" id="{E99BF835-5492-43E6-93BB-49D353F830BE}"/>
              </a:ext>
            </a:extLst>
          </p:cNvPr>
          <p:cNvPicPr>
            <a:picLocks noChangeAspect="1"/>
          </p:cNvPicPr>
          <p:nvPr/>
        </p:nvPicPr>
        <p:blipFill>
          <a:blip r:embed="rId4"/>
          <a:stretch>
            <a:fillRect/>
          </a:stretch>
        </p:blipFill>
        <p:spPr>
          <a:xfrm>
            <a:off x="460375" y="1153096"/>
            <a:ext cx="8137525" cy="525127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9698" name="Group 15"/>
          <p:cNvGrpSpPr/>
          <p:nvPr/>
        </p:nvGrpSpPr>
        <p:grpSpPr bwMode="auto">
          <a:xfrm>
            <a:off x="0" y="0"/>
            <a:ext cx="8820150" cy="1152525"/>
            <a:chOff x="0" y="164"/>
            <a:chExt cx="5556" cy="726"/>
          </a:xfrm>
        </p:grpSpPr>
        <p:sp>
          <p:nvSpPr>
            <p:cNvPr id="29713" name="Rectangle 16"/>
            <p:cNvSpPr>
              <a:spLocks noChangeArrowheads="1"/>
            </p:cNvSpPr>
            <p:nvPr/>
          </p:nvSpPr>
          <p:spPr bwMode="auto">
            <a:xfrm>
              <a:off x="227" y="208"/>
              <a:ext cx="544" cy="272"/>
            </a:xfrm>
            <a:prstGeom prst="rect">
              <a:avLst/>
            </a:prstGeom>
            <a:gradFill>
              <a:gsLst>
                <a:gs pos="0">
                  <a:srgbClr val="0000FF"/>
                </a:gs>
                <a:gs pos="100000">
                  <a:schemeClr val="bg1"/>
                </a:gs>
              </a:gsLst>
              <a:lin ang="0" scaled="1"/>
            </a:gradFill>
            <a:ln>
              <a:noFill/>
            </a:ln>
          </p:spPr>
          <p:txBody>
            <a:bodyPr wrap="none" anchor="ct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600"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endParaRPr lang="en-US" sz="1800"/>
            </a:p>
          </p:txBody>
        </p:sp>
        <p:sp>
          <p:nvSpPr>
            <p:cNvPr id="29714" name="Rectangle 17"/>
            <p:cNvSpPr>
              <a:spLocks noChangeArrowheads="1"/>
            </p:cNvSpPr>
            <p:nvPr/>
          </p:nvSpPr>
          <p:spPr bwMode="auto">
            <a:xfrm>
              <a:off x="317" y="481"/>
              <a:ext cx="635" cy="318"/>
            </a:xfrm>
            <a:prstGeom prst="rect">
              <a:avLst/>
            </a:prstGeom>
            <a:gradFill>
              <a:gsLst>
                <a:gs pos="0">
                  <a:srgbClr val="FFCC00"/>
                </a:gs>
                <a:gs pos="100000">
                  <a:schemeClr val="bg1"/>
                </a:gs>
              </a:gsLst>
              <a:lin ang="0" scaled="1"/>
            </a:gradFill>
            <a:ln>
              <a:noFill/>
            </a:ln>
          </p:spPr>
          <p:txBody>
            <a:bodyPr wrap="none" anchor="ct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600"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endParaRPr lang="en-US" sz="1800"/>
            </a:p>
          </p:txBody>
        </p:sp>
        <p:sp>
          <p:nvSpPr>
            <p:cNvPr id="29715" name="Rectangle 18"/>
            <p:cNvSpPr>
              <a:spLocks noChangeArrowheads="1"/>
            </p:cNvSpPr>
            <p:nvPr/>
          </p:nvSpPr>
          <p:spPr bwMode="auto">
            <a:xfrm>
              <a:off x="0" y="436"/>
              <a:ext cx="408" cy="318"/>
            </a:xfrm>
            <a:prstGeom prst="rect">
              <a:avLst/>
            </a:prstGeom>
            <a:gradFill>
              <a:gsLst>
                <a:gs pos="0">
                  <a:schemeClr val="bg1"/>
                </a:gs>
                <a:gs pos="100000">
                  <a:srgbClr val="FF0000"/>
                </a:gs>
              </a:gsLst>
              <a:lin ang="18900000" scaled="1"/>
            </a:gradFill>
            <a:ln>
              <a:noFill/>
            </a:ln>
          </p:spPr>
          <p:txBody>
            <a:bodyPr wrap="none" anchor="ct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600"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endParaRPr lang="en-US" sz="1800"/>
            </a:p>
          </p:txBody>
        </p:sp>
        <p:sp>
          <p:nvSpPr>
            <p:cNvPr id="29716" name="Rectangle 19"/>
            <p:cNvSpPr>
              <a:spLocks noChangeArrowheads="1"/>
            </p:cNvSpPr>
            <p:nvPr/>
          </p:nvSpPr>
          <p:spPr bwMode="auto">
            <a:xfrm>
              <a:off x="204" y="708"/>
              <a:ext cx="5352" cy="23"/>
            </a:xfrm>
            <a:prstGeom prst="rect">
              <a:avLst/>
            </a:prstGeom>
            <a:gradFill>
              <a:gsLst>
                <a:gs pos="0">
                  <a:schemeClr val="tx1"/>
                </a:gs>
                <a:gs pos="100000">
                  <a:schemeClr val="bg1"/>
                </a:gs>
              </a:gsLst>
              <a:lin ang="0" scaled="1"/>
            </a:gradFill>
            <a:ln>
              <a:noFill/>
            </a:ln>
          </p:spPr>
          <p:txBody>
            <a:bodyPr wrap="none" anchor="ct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600"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endParaRPr lang="en-US" sz="1800"/>
            </a:p>
          </p:txBody>
        </p:sp>
        <p:sp>
          <p:nvSpPr>
            <p:cNvPr id="29717" name="Rectangle 20"/>
            <p:cNvSpPr>
              <a:spLocks noChangeArrowheads="1"/>
            </p:cNvSpPr>
            <p:nvPr/>
          </p:nvSpPr>
          <p:spPr bwMode="auto">
            <a:xfrm>
              <a:off x="476" y="164"/>
              <a:ext cx="11" cy="726"/>
            </a:xfrm>
            <a:prstGeom prst="rect">
              <a:avLst/>
            </a:prstGeom>
            <a:solidFill>
              <a:schemeClr val="tx1"/>
            </a:solidFill>
            <a:ln w="9525">
              <a:solidFill>
                <a:schemeClr val="tx1"/>
              </a:solidFill>
              <a:miter lim="800000"/>
              <a:headEnd/>
              <a:tailEnd/>
            </a:ln>
          </p:spPr>
          <p:txBody>
            <a:bodyPr wrap="none" anchor="ct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600"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endParaRPr lang="en-US" sz="1800"/>
            </a:p>
          </p:txBody>
        </p:sp>
      </p:grpSp>
      <p:sp>
        <p:nvSpPr>
          <p:cNvPr id="29699" name="Rectangle 21"/>
          <p:cNvSpPr>
            <a:spLocks noGrp="1" noChangeArrowheads="1"/>
          </p:cNvSpPr>
          <p:nvPr>
            <p:ph type="title"/>
          </p:nvPr>
        </p:nvSpPr>
        <p:spPr bwMode="auto">
          <a:xfrm>
            <a:off x="1270794" y="67710"/>
            <a:ext cx="7643812" cy="706437"/>
          </a:xfrm>
        </p:spPr>
        <p:txBody>
          <a:bodyPr/>
          <a:lstStyle/>
          <a:p>
            <a:pPr algn="l">
              <a:defRPr/>
            </a:pPr>
            <a:r>
              <a:rPr lang="ru-RU" sz="2400"/>
              <a:t>Машинное обучение и объяснимые модели</a:t>
            </a:r>
            <a:endParaRPr/>
          </a:p>
        </p:txBody>
      </p:sp>
      <p:pic>
        <p:nvPicPr>
          <p:cNvPr id="29700" name="Picture 22" descr="P1"/>
          <p:cNvPicPr>
            <a:picLocks noChangeAspect="1" noChangeArrowheads="1"/>
          </p:cNvPicPr>
          <p:nvPr/>
        </p:nvPicPr>
        <p:blipFill>
          <a:blip r:embed="rId2"/>
          <a:stretch/>
        </p:blipFill>
        <p:spPr bwMode="auto">
          <a:xfrm>
            <a:off x="8510588" y="71438"/>
            <a:ext cx="525462" cy="549275"/>
          </a:xfrm>
          <a:prstGeom prst="rect">
            <a:avLst/>
          </a:prstGeom>
          <a:noFill/>
          <a:ln>
            <a:noFill/>
          </a:ln>
        </p:spPr>
      </p:pic>
      <p:grpSp>
        <p:nvGrpSpPr>
          <p:cNvPr id="16" name="Group 15"/>
          <p:cNvGrpSpPr/>
          <p:nvPr/>
        </p:nvGrpSpPr>
        <p:grpSpPr bwMode="auto">
          <a:xfrm>
            <a:off x="4862992" y="3728132"/>
            <a:ext cx="4252575" cy="3129868"/>
            <a:chOff x="4802446" y="1081365"/>
            <a:chExt cx="4252575" cy="3129868"/>
          </a:xfrm>
        </p:grpSpPr>
        <p:pic>
          <p:nvPicPr>
            <p:cNvPr id="2" name="Picture 1"/>
            <p:cNvPicPr>
              <a:picLocks noChangeAspect="1"/>
            </p:cNvPicPr>
            <p:nvPr/>
          </p:nvPicPr>
          <p:blipFill>
            <a:blip r:embed="rId3"/>
            <a:stretch/>
          </p:blipFill>
          <p:spPr bwMode="auto">
            <a:xfrm>
              <a:off x="4802446" y="1081365"/>
              <a:ext cx="4252575" cy="930603"/>
            </a:xfrm>
            <a:prstGeom prst="rect">
              <a:avLst/>
            </a:prstGeom>
          </p:spPr>
        </p:pic>
        <p:pic>
          <p:nvPicPr>
            <p:cNvPr id="24" name="Picture 23"/>
            <p:cNvPicPr>
              <a:picLocks noChangeAspect="1"/>
            </p:cNvPicPr>
            <p:nvPr/>
          </p:nvPicPr>
          <p:blipFill>
            <a:blip r:embed="rId4"/>
            <a:srcRect l="7981" t="34675" r="9957" b="-1049"/>
            <a:stretch/>
          </p:blipFill>
          <p:spPr bwMode="auto">
            <a:xfrm>
              <a:off x="5157709" y="2108113"/>
              <a:ext cx="3200400" cy="2103120"/>
            </a:xfrm>
            <a:prstGeom prst="rect">
              <a:avLst/>
            </a:prstGeom>
          </p:spPr>
        </p:pic>
        <p:pic>
          <p:nvPicPr>
            <p:cNvPr id="3" name="Picture 2"/>
            <p:cNvPicPr>
              <a:picLocks noChangeAspect="1"/>
            </p:cNvPicPr>
            <p:nvPr/>
          </p:nvPicPr>
          <p:blipFill>
            <a:blip r:embed="rId5"/>
            <a:stretch/>
          </p:blipFill>
          <p:spPr bwMode="auto">
            <a:xfrm>
              <a:off x="6207041" y="2133692"/>
              <a:ext cx="2303547" cy="463084"/>
            </a:xfrm>
            <a:prstGeom prst="rect">
              <a:avLst/>
            </a:prstGeom>
          </p:spPr>
        </p:pic>
      </p:grpSp>
      <mc:AlternateContent xmlns:mc="http://schemas.openxmlformats.org/markup-compatibility/2006" xmlns:a14="http://schemas.microsoft.com/office/drawing/2010/main">
        <mc:Choice Requires="a14">
          <p:sp>
            <p:nvSpPr>
              <p:cNvPr id="10" name="TextBox 9"/>
              <p:cNvSpPr txBox="1"/>
              <p:nvPr/>
            </p:nvSpPr>
            <p:spPr bwMode="auto">
              <a:xfrm>
                <a:off x="395536" y="1723945"/>
                <a:ext cx="1417409" cy="307777"/>
              </a:xfrm>
              <a:prstGeom prst="rect">
                <a:avLst/>
              </a:prstGeom>
              <a:noFill/>
            </p:spPr>
            <p:txBody>
              <a:bodyPr wrap="square" lIns="0" tIns="0" rIns="0" bIns="0" rtlCol="0">
                <a:spAutoFit/>
              </a:bodyPr>
              <a:lstStyle/>
              <a:p>
                <a:pPr>
                  <a:defRPr/>
                </a:pPr>
                <a14:m>
                  <m:oMathPara xmlns:m="http://schemas.openxmlformats.org/officeDocument/2006/math">
                    <m:oMathParaPr>
                      <m:jc m:val="centerGroup"/>
                    </m:oMathParaPr>
                    <m:oMath xmlns:m="http://schemas.openxmlformats.org/officeDocument/2006/math">
                      <m:r>
                        <a:rPr lang="en-US" sz="2000" b="0" i="0">
                          <a:latin typeface="Cambria Math"/>
                        </a:rPr>
                        <m:t> </m:t>
                      </m:r>
                      <m:r>
                        <m:rPr>
                          <m:sty m:val="p"/>
                        </m:rPr>
                        <a:rPr lang="en-US" sz="2000" b="0" i="0">
                          <a:latin typeface="Cambria Math"/>
                        </a:rPr>
                        <m:t>y</m:t>
                      </m:r>
                      <m:r>
                        <a:rPr lang="en-US" sz="2000" b="0" i="0">
                          <a:latin typeface="Cambria Math"/>
                        </a:rPr>
                        <m:t>=</m:t>
                      </m:r>
                      <m:r>
                        <m:rPr>
                          <m:sty m:val="p"/>
                        </m:rPr>
                        <a:rPr lang="en-US" sz="2000" b="0" i="0">
                          <a:latin typeface="Cambria Math"/>
                        </a:rPr>
                        <m:t>f</m:t>
                      </m:r>
                      <m:d>
                        <m:dPr>
                          <m:ctrlPr>
                            <a:rPr lang="en-US" sz="2000" b="0" i="1">
                              <a:latin typeface="Cambria Math" panose="02040503050406030204" pitchFamily="18" charset="0"/>
                              <a:ea typeface="Cambria Math"/>
                              <a:cs typeface="Cambria Math"/>
                            </a:rPr>
                          </m:ctrlPr>
                        </m:dPr>
                        <m:e>
                          <m:r>
                            <m:rPr>
                              <m:sty m:val="p"/>
                            </m:rPr>
                            <a:rPr lang="en-US" sz="2000" b="0" i="0">
                              <a:latin typeface="Cambria Math"/>
                            </a:rPr>
                            <m:t>x</m:t>
                          </m:r>
                          <m:r>
                            <a:rPr lang="en-US" sz="2000" b="0" i="0">
                              <a:latin typeface="Cambria Math"/>
                            </a:rPr>
                            <m:t>, </m:t>
                          </m:r>
                          <m:r>
                            <m:rPr>
                              <m:sty m:val="p"/>
                            </m:rPr>
                            <a:rPr lang="el-GR" sz="2000" b="0" i="1">
                              <a:latin typeface="Cambria Math"/>
                              <a:ea typeface="Cambria Math"/>
                            </a:rPr>
                            <m:t>θ</m:t>
                          </m:r>
                        </m:e>
                      </m:d>
                    </m:oMath>
                  </m:oMathPara>
                </a14:m>
                <a:endParaRPr lang="en-US" sz="2000" b="0">
                  <a:ea typeface="Cambria Math"/>
                </a:endParaRPr>
              </a:p>
            </p:txBody>
          </p:sp>
        </mc:Choice>
        <mc:Fallback xmlns="">
          <p:sp>
            <p:nvSpPr>
              <p:cNvPr id="10" name="TextBox 9"/>
              <p:cNvSpPr txBox="1">
                <a:spLocks noRot="1" noChangeAspect="1" noMove="1" noResize="1" noEditPoints="1" noAdjustHandles="1" noChangeArrowheads="1" noChangeShapeType="1" noTextEdit="1"/>
              </p:cNvSpPr>
              <p:nvPr/>
            </p:nvSpPr>
            <p:spPr bwMode="auto">
              <a:xfrm>
                <a:off x="395536" y="1723945"/>
                <a:ext cx="1417409" cy="307777"/>
              </a:xfrm>
              <a:prstGeom prst="rect">
                <a:avLst/>
              </a:prstGeom>
              <a:blipFill>
                <a:blip r:embed="rId6"/>
                <a:stretch>
                  <a:fillRect b="-30000"/>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bwMode="auto">
              <a:xfrm>
                <a:off x="262124" y="2350731"/>
                <a:ext cx="4712736" cy="447238"/>
              </a:xfrm>
              <a:prstGeom prst="rect">
                <a:avLst/>
              </a:prstGeom>
              <a:noFill/>
            </p:spPr>
            <p:txBody>
              <a:bodyPr wrap="square" lIns="0" tIns="0" rIns="0" bIns="0" rtlCol="0">
                <a:spAutoFit/>
              </a:bodyPr>
              <a:lstStyle/>
              <a:p>
                <a:pPr>
                  <a:defRPr/>
                </a:pPr>
                <a14:m>
                  <m:oMathPara xmlns:m="http://schemas.openxmlformats.org/officeDocument/2006/math">
                    <m:oMathParaPr>
                      <m:jc m:val="centerGroup"/>
                    </m:oMathParaPr>
                    <m:oMath xmlns:m="http://schemas.openxmlformats.org/officeDocument/2006/math">
                      <m:r>
                        <m:rPr>
                          <m:sty m:val="p"/>
                        </m:rPr>
                        <a:rPr lang="el-GR" i="1">
                          <a:latin typeface="Cambria Math"/>
                          <a:ea typeface="Cambria Math"/>
                        </a:rPr>
                        <m:t>θ</m:t>
                      </m:r>
                      <m:r>
                        <a:rPr lang="en-US" b="0" i="0">
                          <a:latin typeface="Cambria Math"/>
                        </a:rPr>
                        <m:t>=</m:t>
                      </m:r>
                      <m:func>
                        <m:funcPr>
                          <m:ctrlPr>
                            <a:rPr lang="en-US" b="0" i="1">
                              <a:latin typeface="Cambria Math" panose="02040503050406030204" pitchFamily="18" charset="0"/>
                              <a:ea typeface="Cambria Math"/>
                              <a:cs typeface="Cambria Math"/>
                            </a:rPr>
                          </m:ctrlPr>
                        </m:funcPr>
                        <m:fName>
                          <m:limLow>
                            <m:limLowPr>
                              <m:ctrlPr>
                                <a:rPr lang="en-US" b="0" i="1">
                                  <a:latin typeface="Cambria Math" panose="02040503050406030204" pitchFamily="18" charset="0"/>
                                  <a:ea typeface="Cambria Math"/>
                                  <a:cs typeface="Cambria Math"/>
                                </a:rPr>
                              </m:ctrlPr>
                            </m:limLowPr>
                            <m:e>
                              <m:r>
                                <m:rPr>
                                  <m:sty m:val="p"/>
                                </m:rPr>
                                <a:rPr lang="en-US" b="0" i="0">
                                  <a:latin typeface="Cambria Math"/>
                                </a:rPr>
                                <m:t>argmax</m:t>
                              </m:r>
                            </m:e>
                            <m:lim>
                              <m:r>
                                <a:rPr lang="en-US" b="0" i="1">
                                  <a:latin typeface="Cambria Math"/>
                                </a:rPr>
                                <m:t>(</m:t>
                              </m:r>
                              <m:sSub>
                                <m:sSubPr>
                                  <m:ctrlPr>
                                    <a:rPr lang="en-US" b="0" i="1">
                                      <a:latin typeface="Cambria Math" panose="02040503050406030204" pitchFamily="18" charset="0"/>
                                      <a:ea typeface="Cambria Math"/>
                                      <a:cs typeface="Cambria Math"/>
                                    </a:rPr>
                                  </m:ctrlPr>
                                </m:sSubPr>
                                <m:e>
                                  <m:r>
                                    <a:rPr lang="en-US" b="0" i="1">
                                      <a:latin typeface="Cambria Math"/>
                                    </a:rPr>
                                    <m:t>𝑥</m:t>
                                  </m:r>
                                </m:e>
                                <m:sub>
                                  <m:r>
                                    <a:rPr lang="en-US" b="0" i="1">
                                      <a:latin typeface="Cambria Math"/>
                                    </a:rPr>
                                    <m:t>𝑖</m:t>
                                  </m:r>
                                </m:sub>
                              </m:sSub>
                              <m:r>
                                <a:rPr lang="en-US" b="0" i="1">
                                  <a:latin typeface="Cambria Math"/>
                                </a:rPr>
                                <m:t>,</m:t>
                              </m:r>
                              <m:sSub>
                                <m:sSubPr>
                                  <m:ctrlPr>
                                    <a:rPr lang="en-US" b="0" i="1">
                                      <a:latin typeface="Cambria Math" panose="02040503050406030204" pitchFamily="18" charset="0"/>
                                      <a:ea typeface="Cambria Math"/>
                                      <a:cs typeface="Cambria Math"/>
                                    </a:rPr>
                                  </m:ctrlPr>
                                </m:sSubPr>
                                <m:e>
                                  <m:r>
                                    <a:rPr lang="en-US" b="0" i="1">
                                      <a:latin typeface="Cambria Math"/>
                                    </a:rPr>
                                    <m:t>𝑦</m:t>
                                  </m:r>
                                </m:e>
                                <m:sub>
                                  <m:r>
                                    <a:rPr lang="en-US" b="0" i="1">
                                      <a:latin typeface="Cambria Math"/>
                                    </a:rPr>
                                    <m:t>𝑖</m:t>
                                  </m:r>
                                </m:sub>
                              </m:sSub>
                              <m:r>
                                <a:rPr lang="en-US" b="0" i="1">
                                  <a:latin typeface="Cambria Math"/>
                                </a:rPr>
                                <m:t>)</m:t>
                              </m:r>
                            </m:lim>
                          </m:limLow>
                        </m:fName>
                        <m:e>
                          <m:r>
                            <a:rPr lang="en-US" b="0" i="1">
                              <a:latin typeface="Cambria Math"/>
                            </a:rPr>
                            <m:t>𝐿</m:t>
                          </m:r>
                          <m:d>
                            <m:dPr>
                              <m:ctrlPr>
                                <a:rPr lang="en-US" b="0" i="1">
                                  <a:latin typeface="Cambria Math" panose="02040503050406030204" pitchFamily="18" charset="0"/>
                                  <a:ea typeface="Cambria Math"/>
                                  <a:cs typeface="Cambria Math"/>
                                </a:rPr>
                              </m:ctrlPr>
                            </m:dPr>
                            <m:e>
                              <m:sSub>
                                <m:sSubPr>
                                  <m:ctrlPr>
                                    <a:rPr lang="en-US" b="0" i="1">
                                      <a:latin typeface="Cambria Math" panose="02040503050406030204" pitchFamily="18" charset="0"/>
                                      <a:ea typeface="Cambria Math"/>
                                      <a:cs typeface="Cambria Math"/>
                                    </a:rPr>
                                  </m:ctrlPr>
                                </m:sSubPr>
                                <m:e>
                                  <m:r>
                                    <a:rPr lang="en-US" b="0" i="1">
                                      <a:latin typeface="Cambria Math"/>
                                    </a:rPr>
                                    <m:t>𝑦</m:t>
                                  </m:r>
                                </m:e>
                                <m:sub>
                                  <m:r>
                                    <a:rPr lang="en-US" b="0" i="1">
                                      <a:latin typeface="Cambria Math"/>
                                    </a:rPr>
                                    <m:t>1</m:t>
                                  </m:r>
                                </m:sub>
                              </m:sSub>
                              <m:r>
                                <a:rPr lang="en-US" b="0" i="1">
                                  <a:latin typeface="Cambria Math"/>
                                </a:rPr>
                                <m:t>,</m:t>
                              </m:r>
                              <m:r>
                                <a:rPr lang="en-US" b="0" i="1">
                                  <a:latin typeface="Cambria Math"/>
                                </a:rPr>
                                <m:t>𝑓</m:t>
                              </m:r>
                              <m:d>
                                <m:dPr>
                                  <m:ctrlPr>
                                    <a:rPr lang="en-US" b="0" i="1">
                                      <a:latin typeface="Cambria Math" panose="02040503050406030204" pitchFamily="18" charset="0"/>
                                      <a:ea typeface="Cambria Math"/>
                                      <a:cs typeface="Cambria Math"/>
                                    </a:rPr>
                                  </m:ctrlPr>
                                </m:dPr>
                                <m:e>
                                  <m:sSub>
                                    <m:sSubPr>
                                      <m:ctrlPr>
                                        <a:rPr lang="en-US" b="0" i="1">
                                          <a:latin typeface="Cambria Math" panose="02040503050406030204" pitchFamily="18" charset="0"/>
                                          <a:ea typeface="Cambria Math"/>
                                          <a:cs typeface="Cambria Math"/>
                                        </a:rPr>
                                      </m:ctrlPr>
                                    </m:sSubPr>
                                    <m:e>
                                      <m:r>
                                        <a:rPr lang="en-US" b="0" i="1">
                                          <a:latin typeface="Cambria Math"/>
                                        </a:rPr>
                                        <m:t>𝑥</m:t>
                                      </m:r>
                                    </m:e>
                                    <m:sub>
                                      <m:r>
                                        <a:rPr lang="en-US" b="0" i="1">
                                          <a:latin typeface="Cambria Math"/>
                                        </a:rPr>
                                        <m:t>1</m:t>
                                      </m:r>
                                    </m:sub>
                                  </m:sSub>
                                  <m:r>
                                    <a:rPr lang="en-US" b="0" i="1">
                                      <a:latin typeface="Cambria Math"/>
                                    </a:rPr>
                                    <m:t>,</m:t>
                                  </m:r>
                                  <m:r>
                                    <a:rPr lang="en-US" b="0" i="1">
                                      <a:latin typeface="Cambria Math"/>
                                    </a:rPr>
                                    <m:t>𝜃</m:t>
                                  </m:r>
                                </m:e>
                              </m:d>
                              <m:r>
                                <a:rPr lang="en-US" b="0" i="1">
                                  <a:latin typeface="Cambria Math"/>
                                </a:rPr>
                                <m:t>;…;</m:t>
                              </m:r>
                              <m:sSub>
                                <m:sSubPr>
                                  <m:ctrlPr>
                                    <a:rPr lang="en-US" b="0" i="1">
                                      <a:latin typeface="Cambria Math" panose="02040503050406030204" pitchFamily="18" charset="0"/>
                                      <a:ea typeface="Cambria Math"/>
                                      <a:cs typeface="Cambria Math"/>
                                    </a:rPr>
                                  </m:ctrlPr>
                                </m:sSubPr>
                                <m:e>
                                  <m:r>
                                    <a:rPr lang="en-US" b="0" i="1">
                                      <a:latin typeface="Cambria Math"/>
                                    </a:rPr>
                                    <m:t>𝑦</m:t>
                                  </m:r>
                                </m:e>
                                <m:sub>
                                  <m:r>
                                    <a:rPr lang="en-US" b="0" i="1">
                                      <a:latin typeface="Cambria Math"/>
                                    </a:rPr>
                                    <m:t>𝑛</m:t>
                                  </m:r>
                                </m:sub>
                              </m:sSub>
                              <m:r>
                                <a:rPr lang="en-US" b="0" i="1">
                                  <a:latin typeface="Cambria Math"/>
                                </a:rPr>
                                <m:t>, </m:t>
                              </m:r>
                              <m:r>
                                <a:rPr lang="en-US" b="0" i="1">
                                  <a:latin typeface="Cambria Math"/>
                                </a:rPr>
                                <m:t>𝑓</m:t>
                              </m:r>
                              <m:r>
                                <a:rPr lang="en-US" b="0" i="1">
                                  <a:latin typeface="Cambria Math"/>
                                </a:rPr>
                                <m:t>(</m:t>
                              </m:r>
                              <m:sSub>
                                <m:sSubPr>
                                  <m:ctrlPr>
                                    <a:rPr lang="en-US" b="0" i="1">
                                      <a:latin typeface="Cambria Math" panose="02040503050406030204" pitchFamily="18" charset="0"/>
                                      <a:ea typeface="Cambria Math"/>
                                      <a:cs typeface="Cambria Math"/>
                                    </a:rPr>
                                  </m:ctrlPr>
                                </m:sSubPr>
                                <m:e>
                                  <m:r>
                                    <a:rPr lang="en-US" b="0" i="1">
                                      <a:latin typeface="Cambria Math"/>
                                    </a:rPr>
                                    <m:t>𝑥</m:t>
                                  </m:r>
                                </m:e>
                                <m:sub>
                                  <m:r>
                                    <a:rPr lang="en-US" b="0" i="1">
                                      <a:latin typeface="Cambria Math"/>
                                    </a:rPr>
                                    <m:t>𝑛</m:t>
                                  </m:r>
                                </m:sub>
                              </m:sSub>
                              <m:r>
                                <a:rPr lang="en-US" b="0" i="1">
                                  <a:latin typeface="Cambria Math"/>
                                </a:rPr>
                                <m:t>,</m:t>
                              </m:r>
                              <m:r>
                                <a:rPr lang="en-US" b="0" i="1">
                                  <a:latin typeface="Cambria Math"/>
                                </a:rPr>
                                <m:t>𝜃</m:t>
                              </m:r>
                            </m:e>
                          </m:d>
                          <m:r>
                            <a:rPr lang="en-US" b="0" i="1">
                              <a:latin typeface="Cambria Math"/>
                            </a:rPr>
                            <m:t>)</m:t>
                          </m:r>
                        </m:e>
                      </m:func>
                    </m:oMath>
                  </m:oMathPara>
                </a14:m>
                <a:endParaRPr lang="en-US" b="0">
                  <a:ea typeface="Cambria Math"/>
                </a:endParaRPr>
              </a:p>
            </p:txBody>
          </p:sp>
        </mc:Choice>
        <mc:Fallback xmlns="">
          <p:sp>
            <p:nvSpPr>
              <p:cNvPr id="11" name="TextBox 10"/>
              <p:cNvSpPr txBox="1">
                <a:spLocks noRot="1" noChangeAspect="1" noMove="1" noResize="1" noEditPoints="1" noAdjustHandles="1" noChangeArrowheads="1" noChangeShapeType="1" noTextEdit="1"/>
              </p:cNvSpPr>
              <p:nvPr/>
            </p:nvSpPr>
            <p:spPr bwMode="auto">
              <a:xfrm>
                <a:off x="262124" y="2350731"/>
                <a:ext cx="4712736" cy="447238"/>
              </a:xfrm>
              <a:prstGeom prst="rect">
                <a:avLst/>
              </a:prstGeom>
              <a:blipFill>
                <a:blip r:embed="rId7"/>
                <a:stretch>
                  <a:fillRect t="-1370" b="-17808"/>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bwMode="auto">
              <a:xfrm>
                <a:off x="198251" y="3002637"/>
                <a:ext cx="4712736" cy="276999"/>
              </a:xfrm>
              <a:prstGeom prst="rect">
                <a:avLst/>
              </a:prstGeom>
              <a:noFill/>
            </p:spPr>
            <p:txBody>
              <a:bodyPr wrap="square" lIns="0" tIns="0" rIns="0" bIns="0" rtlCol="0">
                <a:spAutoFit/>
              </a:bodyPr>
              <a:lstStyle/>
              <a:p>
                <a:pPr>
                  <a:defRPr/>
                </a:pPr>
                <a14:m>
                  <m:oMathPara xmlns:m="http://schemas.openxmlformats.org/officeDocument/2006/math">
                    <m:oMathParaPr>
                      <m:jc m:val="centerGroup"/>
                    </m:oMathParaPr>
                    <m:oMath xmlns:m="http://schemas.openxmlformats.org/officeDocument/2006/math">
                      <m:r>
                        <m:rPr>
                          <m:sty m:val="p"/>
                        </m:rPr>
                        <a:rPr lang="en-US" b="0" i="0">
                          <a:latin typeface="Cambria Math"/>
                        </a:rPr>
                        <m:t>S</m:t>
                      </m:r>
                      <m:r>
                        <a:rPr lang="en-US" b="0" i="0">
                          <a:latin typeface="Cambria Math"/>
                        </a:rPr>
                        <m:t>=</m:t>
                      </m:r>
                      <m:func>
                        <m:funcPr>
                          <m:ctrlPr>
                            <a:rPr lang="en-US" b="0" i="1">
                              <a:latin typeface="Cambria Math" panose="02040503050406030204" pitchFamily="18" charset="0"/>
                              <a:ea typeface="Cambria Math"/>
                              <a:cs typeface="Cambria Math"/>
                            </a:rPr>
                          </m:ctrlPr>
                        </m:funcPr>
                        <m:fName>
                          <m:r>
                            <m:rPr>
                              <m:sty m:val="p"/>
                            </m:rPr>
                            <a:rPr lang="en-US" b="0" i="0">
                              <a:latin typeface="Cambria Math"/>
                            </a:rPr>
                            <m:t>score</m:t>
                          </m:r>
                        </m:fName>
                        <m:e>
                          <m:r>
                            <a:rPr lang="ru-RU" b="0" i="1">
                              <a:latin typeface="Cambria Math"/>
                            </a:rPr>
                            <m:t> </m:t>
                          </m:r>
                          <m:d>
                            <m:dPr>
                              <m:ctrlPr>
                                <a:rPr lang="en-US" b="0" i="1">
                                  <a:latin typeface="Cambria Math" panose="02040503050406030204" pitchFamily="18" charset="0"/>
                                  <a:ea typeface="Cambria Math"/>
                                  <a:cs typeface="Cambria Math"/>
                                </a:rPr>
                              </m:ctrlPr>
                            </m:dPr>
                            <m:e>
                              <m:sSub>
                                <m:sSubPr>
                                  <m:ctrlPr>
                                    <a:rPr lang="en-US" b="0" i="1">
                                      <a:latin typeface="Cambria Math" panose="02040503050406030204" pitchFamily="18" charset="0"/>
                                      <a:ea typeface="Cambria Math"/>
                                      <a:cs typeface="Cambria Math"/>
                                    </a:rPr>
                                  </m:ctrlPr>
                                </m:sSubPr>
                                <m:e>
                                  <m:r>
                                    <a:rPr lang="en-US" b="0" i="1">
                                      <a:latin typeface="Cambria Math"/>
                                    </a:rPr>
                                    <m:t>𝑦</m:t>
                                  </m:r>
                                </m:e>
                                <m:sub>
                                  <m:r>
                                    <a:rPr lang="en-US" b="0" i="1">
                                      <a:latin typeface="Cambria Math"/>
                                    </a:rPr>
                                    <m:t>1</m:t>
                                  </m:r>
                                </m:sub>
                              </m:sSub>
                              <m:r>
                                <a:rPr lang="en-US" b="0" i="1">
                                  <a:latin typeface="Cambria Math"/>
                                </a:rPr>
                                <m:t>,</m:t>
                              </m:r>
                              <m:r>
                                <a:rPr lang="en-US" b="0" i="1">
                                  <a:latin typeface="Cambria Math"/>
                                </a:rPr>
                                <m:t>𝑓</m:t>
                              </m:r>
                              <m:d>
                                <m:dPr>
                                  <m:ctrlPr>
                                    <a:rPr lang="en-US" b="0" i="1">
                                      <a:latin typeface="Cambria Math" panose="02040503050406030204" pitchFamily="18" charset="0"/>
                                      <a:ea typeface="Cambria Math"/>
                                      <a:cs typeface="Cambria Math"/>
                                    </a:rPr>
                                  </m:ctrlPr>
                                </m:dPr>
                                <m:e>
                                  <m:sSub>
                                    <m:sSubPr>
                                      <m:ctrlPr>
                                        <a:rPr lang="en-US" b="0" i="1">
                                          <a:latin typeface="Cambria Math" panose="02040503050406030204" pitchFamily="18" charset="0"/>
                                          <a:ea typeface="Cambria Math"/>
                                          <a:cs typeface="Cambria Math"/>
                                        </a:rPr>
                                      </m:ctrlPr>
                                    </m:sSubPr>
                                    <m:e>
                                      <m:r>
                                        <a:rPr lang="en-US" b="0" i="1">
                                          <a:latin typeface="Cambria Math"/>
                                        </a:rPr>
                                        <m:t>𝑥</m:t>
                                      </m:r>
                                    </m:e>
                                    <m:sub>
                                      <m:r>
                                        <a:rPr lang="en-US" b="0" i="1">
                                          <a:latin typeface="Cambria Math"/>
                                        </a:rPr>
                                        <m:t>1</m:t>
                                      </m:r>
                                    </m:sub>
                                  </m:sSub>
                                  <m:r>
                                    <a:rPr lang="en-US" b="0" i="1">
                                      <a:latin typeface="Cambria Math"/>
                                    </a:rPr>
                                    <m:t>,</m:t>
                                  </m:r>
                                  <m:r>
                                    <a:rPr lang="en-US" b="0" i="1">
                                      <a:latin typeface="Cambria Math"/>
                                    </a:rPr>
                                    <m:t>𝜃</m:t>
                                  </m:r>
                                </m:e>
                              </m:d>
                              <m:r>
                                <a:rPr lang="en-US" b="0" i="1">
                                  <a:latin typeface="Cambria Math"/>
                                </a:rPr>
                                <m:t>;…;</m:t>
                              </m:r>
                              <m:sSub>
                                <m:sSubPr>
                                  <m:ctrlPr>
                                    <a:rPr lang="en-US" b="0" i="1">
                                      <a:latin typeface="Cambria Math" panose="02040503050406030204" pitchFamily="18" charset="0"/>
                                      <a:ea typeface="Cambria Math"/>
                                      <a:cs typeface="Cambria Math"/>
                                    </a:rPr>
                                  </m:ctrlPr>
                                </m:sSubPr>
                                <m:e>
                                  <m:r>
                                    <a:rPr lang="en-US" b="0" i="1">
                                      <a:latin typeface="Cambria Math"/>
                                    </a:rPr>
                                    <m:t>𝑦</m:t>
                                  </m:r>
                                </m:e>
                                <m:sub>
                                  <m:r>
                                    <a:rPr lang="en-US" b="0" i="1">
                                      <a:latin typeface="Cambria Math"/>
                                    </a:rPr>
                                    <m:t>𝑚</m:t>
                                  </m:r>
                                </m:sub>
                              </m:sSub>
                              <m:r>
                                <a:rPr lang="en-US" b="0" i="1">
                                  <a:latin typeface="Cambria Math"/>
                                </a:rPr>
                                <m:t>, </m:t>
                              </m:r>
                              <m:r>
                                <a:rPr lang="en-US" b="0" i="1">
                                  <a:latin typeface="Cambria Math"/>
                                </a:rPr>
                                <m:t>𝑓</m:t>
                              </m:r>
                              <m:r>
                                <a:rPr lang="en-US" b="0" i="1">
                                  <a:latin typeface="Cambria Math"/>
                                </a:rPr>
                                <m:t>(</m:t>
                              </m:r>
                              <m:sSub>
                                <m:sSubPr>
                                  <m:ctrlPr>
                                    <a:rPr lang="en-US" b="0" i="1">
                                      <a:latin typeface="Cambria Math" panose="02040503050406030204" pitchFamily="18" charset="0"/>
                                      <a:ea typeface="Cambria Math"/>
                                      <a:cs typeface="Cambria Math"/>
                                    </a:rPr>
                                  </m:ctrlPr>
                                </m:sSubPr>
                                <m:e>
                                  <m:r>
                                    <a:rPr lang="en-US" b="0" i="1">
                                      <a:latin typeface="Cambria Math"/>
                                    </a:rPr>
                                    <m:t>𝑥</m:t>
                                  </m:r>
                                </m:e>
                                <m:sub>
                                  <m:r>
                                    <a:rPr lang="en-US" b="0" i="1">
                                      <a:latin typeface="Cambria Math"/>
                                    </a:rPr>
                                    <m:t>𝑚</m:t>
                                  </m:r>
                                </m:sub>
                              </m:sSub>
                              <m:r>
                                <a:rPr lang="en-US" b="0" i="1">
                                  <a:latin typeface="Cambria Math"/>
                                </a:rPr>
                                <m:t>,</m:t>
                              </m:r>
                              <m:r>
                                <a:rPr lang="en-US" b="0" i="1">
                                  <a:latin typeface="Cambria Math"/>
                                </a:rPr>
                                <m:t>𝜃</m:t>
                              </m:r>
                            </m:e>
                          </m:d>
                          <m:r>
                            <a:rPr lang="en-US" b="0" i="1">
                              <a:latin typeface="Cambria Math"/>
                            </a:rPr>
                            <m:t>)</m:t>
                          </m:r>
                        </m:e>
                      </m:func>
                    </m:oMath>
                  </m:oMathPara>
                </a14:m>
                <a:endParaRPr lang="en-US" b="0">
                  <a:ea typeface="Cambria Math"/>
                </a:endParaRPr>
              </a:p>
            </p:txBody>
          </p:sp>
        </mc:Choice>
        <mc:Fallback xmlns="">
          <p:sp>
            <p:nvSpPr>
              <p:cNvPr id="13" name="TextBox 12"/>
              <p:cNvSpPr txBox="1">
                <a:spLocks noRot="1" noChangeAspect="1" noMove="1" noResize="1" noEditPoints="1" noAdjustHandles="1" noChangeArrowheads="1" noChangeShapeType="1" noTextEdit="1"/>
              </p:cNvSpPr>
              <p:nvPr/>
            </p:nvSpPr>
            <p:spPr bwMode="auto">
              <a:xfrm>
                <a:off x="198251" y="3002637"/>
                <a:ext cx="4712736" cy="276999"/>
              </a:xfrm>
              <a:prstGeom prst="rect">
                <a:avLst/>
              </a:prstGeom>
              <a:blipFill>
                <a:blip r:embed="rId8"/>
                <a:stretch>
                  <a:fillRect t="-2222" b="-37778"/>
                </a:stretch>
              </a:blipFill>
            </p:spPr>
            <p:txBody>
              <a:bodyPr/>
              <a:lstStyle/>
              <a:p>
                <a:r>
                  <a:rPr lang="ru-RU">
                    <a:noFill/>
                  </a:rPr>
                  <a:t> </a:t>
                </a:r>
              </a:p>
            </p:txBody>
          </p:sp>
        </mc:Fallback>
      </mc:AlternateContent>
      <p:sp>
        <p:nvSpPr>
          <p:cNvPr id="14" name="Rectangle 13"/>
          <p:cNvSpPr/>
          <p:nvPr/>
        </p:nvSpPr>
        <p:spPr bwMode="auto">
          <a:xfrm>
            <a:off x="414825" y="4224974"/>
            <a:ext cx="4840482" cy="646331"/>
          </a:xfrm>
          <a:prstGeom prst="rect">
            <a:avLst/>
          </a:prstGeom>
        </p:spPr>
        <p:txBody>
          <a:bodyPr wrap="square">
            <a:spAutoFit/>
          </a:bodyPr>
          <a:lstStyle/>
          <a:p>
            <a:pPr>
              <a:spcBef>
                <a:spcPts val="0"/>
              </a:spcBef>
              <a:buNone/>
              <a:defRPr/>
            </a:pPr>
            <a:r>
              <a:rPr lang="ru-RU" b="1"/>
              <a:t>Что</a:t>
            </a:r>
            <a:r>
              <a:rPr lang="ru-RU"/>
              <a:t> предскажет модель на данных, которые она никогда не </a:t>
            </a:r>
            <a:r>
              <a:rPr lang="en-US"/>
              <a:t>“</a:t>
            </a:r>
            <a:r>
              <a:rPr lang="ru-RU"/>
              <a:t>видела</a:t>
            </a:r>
            <a:r>
              <a:rPr lang="en-US"/>
              <a:t>”?</a:t>
            </a:r>
            <a:endParaRPr lang="ru-RU"/>
          </a:p>
        </p:txBody>
      </p:sp>
      <p:sp>
        <p:nvSpPr>
          <p:cNvPr id="15" name="Rectangle 14"/>
          <p:cNvSpPr/>
          <p:nvPr/>
        </p:nvSpPr>
        <p:spPr bwMode="auto">
          <a:xfrm>
            <a:off x="414825" y="5058161"/>
            <a:ext cx="4840482" cy="923330"/>
          </a:xfrm>
          <a:prstGeom prst="rect">
            <a:avLst/>
          </a:prstGeom>
        </p:spPr>
        <p:txBody>
          <a:bodyPr wrap="square">
            <a:spAutoFit/>
          </a:bodyPr>
          <a:lstStyle/>
          <a:p>
            <a:pPr>
              <a:spcBef>
                <a:spcPts val="0"/>
              </a:spcBef>
              <a:buNone/>
              <a:defRPr/>
            </a:pPr>
            <a:r>
              <a:rPr lang="ru-RU" b="1"/>
              <a:t>Как</a:t>
            </a:r>
            <a:r>
              <a:rPr lang="ru-RU"/>
              <a:t> работает обученная модель</a:t>
            </a:r>
            <a:r>
              <a:rPr lang="en-US"/>
              <a:t>?</a:t>
            </a:r>
            <a:endParaRPr/>
          </a:p>
          <a:p>
            <a:pPr>
              <a:spcBef>
                <a:spcPts val="0"/>
              </a:spcBef>
              <a:buNone/>
              <a:defRPr/>
            </a:pPr>
            <a:endParaRPr lang="en-US"/>
          </a:p>
          <a:p>
            <a:pPr>
              <a:spcBef>
                <a:spcPts val="0"/>
              </a:spcBef>
              <a:buNone/>
              <a:defRPr/>
            </a:pPr>
            <a:r>
              <a:rPr lang="ru-RU" b="1"/>
              <a:t>Почему</a:t>
            </a:r>
            <a:r>
              <a:rPr lang="ru-RU"/>
              <a:t> ей можно верить</a:t>
            </a:r>
            <a:r>
              <a:rPr lang="en-US"/>
              <a:t>?</a:t>
            </a:r>
            <a:endParaRPr lang="ru-RU"/>
          </a:p>
        </p:txBody>
      </p:sp>
      <p:pic>
        <p:nvPicPr>
          <p:cNvPr id="17" name="Picture 2" descr="Нейронные сети в глубоком обучении - IKSMEDIA.RU"/>
          <p:cNvPicPr>
            <a:picLocks noChangeAspect="1" noChangeArrowheads="1"/>
          </p:cNvPicPr>
          <p:nvPr/>
        </p:nvPicPr>
        <p:blipFill>
          <a:blip r:embed="rId9"/>
          <a:stretch/>
        </p:blipFill>
        <p:spPr bwMode="auto">
          <a:xfrm>
            <a:off x="5873000" y="1033532"/>
            <a:ext cx="2856042" cy="2449980"/>
          </a:xfrm>
          <a:prstGeom prst="rect">
            <a:avLst/>
          </a:prstGeom>
          <a:noFill/>
        </p:spPr>
      </p:pic>
      <p:pic>
        <p:nvPicPr>
          <p:cNvPr id="19" name="Picture 18"/>
          <p:cNvPicPr>
            <a:picLocks noChangeAspect="1"/>
          </p:cNvPicPr>
          <p:nvPr/>
        </p:nvPicPr>
        <p:blipFill>
          <a:blip r:embed="rId10"/>
          <a:stretch/>
        </p:blipFill>
        <p:spPr bwMode="auto">
          <a:xfrm>
            <a:off x="5652120" y="1477857"/>
            <a:ext cx="710967" cy="704838"/>
          </a:xfrm>
          <a:prstGeom prst="rect">
            <a:avLst/>
          </a:prstGeom>
        </p:spPr>
      </p:pic>
      <p:sp>
        <p:nvSpPr>
          <p:cNvPr id="20" name="Oval 19"/>
          <p:cNvSpPr/>
          <p:nvPr/>
        </p:nvSpPr>
        <p:spPr bwMode="auto">
          <a:xfrm>
            <a:off x="8195000" y="2276872"/>
            <a:ext cx="193424" cy="21417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9698" name="Group 15"/>
          <p:cNvGrpSpPr/>
          <p:nvPr/>
        </p:nvGrpSpPr>
        <p:grpSpPr bwMode="auto">
          <a:xfrm>
            <a:off x="0" y="0"/>
            <a:ext cx="8820150" cy="1152525"/>
            <a:chOff x="0" y="164"/>
            <a:chExt cx="5556" cy="726"/>
          </a:xfrm>
        </p:grpSpPr>
        <p:sp>
          <p:nvSpPr>
            <p:cNvPr id="29713" name="Rectangle 16"/>
            <p:cNvSpPr>
              <a:spLocks noChangeArrowheads="1"/>
            </p:cNvSpPr>
            <p:nvPr/>
          </p:nvSpPr>
          <p:spPr bwMode="auto">
            <a:xfrm>
              <a:off x="227" y="208"/>
              <a:ext cx="544" cy="272"/>
            </a:xfrm>
            <a:prstGeom prst="rect">
              <a:avLst/>
            </a:prstGeom>
            <a:gradFill>
              <a:gsLst>
                <a:gs pos="0">
                  <a:srgbClr val="0000FF"/>
                </a:gs>
                <a:gs pos="100000">
                  <a:schemeClr val="bg1"/>
                </a:gs>
              </a:gsLst>
              <a:lin ang="0" scaled="1"/>
            </a:gradFill>
            <a:ln>
              <a:noFill/>
            </a:ln>
          </p:spPr>
          <p:txBody>
            <a:bodyPr wrap="none" anchor="ct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600"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endParaRPr lang="en-US" sz="1800"/>
            </a:p>
          </p:txBody>
        </p:sp>
        <p:sp>
          <p:nvSpPr>
            <p:cNvPr id="29714" name="Rectangle 17"/>
            <p:cNvSpPr>
              <a:spLocks noChangeArrowheads="1"/>
            </p:cNvSpPr>
            <p:nvPr/>
          </p:nvSpPr>
          <p:spPr bwMode="auto">
            <a:xfrm>
              <a:off x="317" y="481"/>
              <a:ext cx="635" cy="318"/>
            </a:xfrm>
            <a:prstGeom prst="rect">
              <a:avLst/>
            </a:prstGeom>
            <a:gradFill>
              <a:gsLst>
                <a:gs pos="0">
                  <a:srgbClr val="FFCC00"/>
                </a:gs>
                <a:gs pos="100000">
                  <a:schemeClr val="bg1"/>
                </a:gs>
              </a:gsLst>
              <a:lin ang="0" scaled="1"/>
            </a:gradFill>
            <a:ln>
              <a:noFill/>
            </a:ln>
          </p:spPr>
          <p:txBody>
            <a:bodyPr wrap="none" anchor="ct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600"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endParaRPr lang="en-US" sz="1800"/>
            </a:p>
          </p:txBody>
        </p:sp>
        <p:sp>
          <p:nvSpPr>
            <p:cNvPr id="29715" name="Rectangle 18"/>
            <p:cNvSpPr>
              <a:spLocks noChangeArrowheads="1"/>
            </p:cNvSpPr>
            <p:nvPr/>
          </p:nvSpPr>
          <p:spPr bwMode="auto">
            <a:xfrm>
              <a:off x="0" y="436"/>
              <a:ext cx="408" cy="318"/>
            </a:xfrm>
            <a:prstGeom prst="rect">
              <a:avLst/>
            </a:prstGeom>
            <a:gradFill>
              <a:gsLst>
                <a:gs pos="0">
                  <a:schemeClr val="bg1"/>
                </a:gs>
                <a:gs pos="100000">
                  <a:srgbClr val="FF0000"/>
                </a:gs>
              </a:gsLst>
              <a:lin ang="18900000" scaled="1"/>
            </a:gradFill>
            <a:ln>
              <a:noFill/>
            </a:ln>
          </p:spPr>
          <p:txBody>
            <a:bodyPr wrap="none" anchor="ct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600"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endParaRPr lang="en-US" sz="1800"/>
            </a:p>
          </p:txBody>
        </p:sp>
        <p:sp>
          <p:nvSpPr>
            <p:cNvPr id="29716" name="Rectangle 19"/>
            <p:cNvSpPr>
              <a:spLocks noChangeArrowheads="1"/>
            </p:cNvSpPr>
            <p:nvPr/>
          </p:nvSpPr>
          <p:spPr bwMode="auto">
            <a:xfrm>
              <a:off x="204" y="708"/>
              <a:ext cx="5352" cy="23"/>
            </a:xfrm>
            <a:prstGeom prst="rect">
              <a:avLst/>
            </a:prstGeom>
            <a:gradFill>
              <a:gsLst>
                <a:gs pos="0">
                  <a:schemeClr val="tx1"/>
                </a:gs>
                <a:gs pos="100000">
                  <a:schemeClr val="bg1"/>
                </a:gs>
              </a:gsLst>
              <a:lin ang="0" scaled="1"/>
            </a:gradFill>
            <a:ln>
              <a:noFill/>
            </a:ln>
          </p:spPr>
          <p:txBody>
            <a:bodyPr wrap="none" anchor="ct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600"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endParaRPr lang="en-US" sz="1800"/>
            </a:p>
          </p:txBody>
        </p:sp>
        <p:sp>
          <p:nvSpPr>
            <p:cNvPr id="29717" name="Rectangle 20"/>
            <p:cNvSpPr>
              <a:spLocks noChangeArrowheads="1"/>
            </p:cNvSpPr>
            <p:nvPr/>
          </p:nvSpPr>
          <p:spPr bwMode="auto">
            <a:xfrm>
              <a:off x="476" y="164"/>
              <a:ext cx="11" cy="726"/>
            </a:xfrm>
            <a:prstGeom prst="rect">
              <a:avLst/>
            </a:prstGeom>
            <a:solidFill>
              <a:schemeClr val="tx1"/>
            </a:solidFill>
            <a:ln w="9525">
              <a:solidFill>
                <a:schemeClr val="tx1"/>
              </a:solidFill>
              <a:miter lim="800000"/>
              <a:headEnd/>
              <a:tailEnd/>
            </a:ln>
          </p:spPr>
          <p:txBody>
            <a:bodyPr wrap="none" anchor="ct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600"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endParaRPr lang="en-US" sz="1800"/>
            </a:p>
          </p:txBody>
        </p:sp>
      </p:grpSp>
      <p:sp>
        <p:nvSpPr>
          <p:cNvPr id="29699" name="Rectangle 21"/>
          <p:cNvSpPr>
            <a:spLocks noGrp="1" noChangeArrowheads="1"/>
          </p:cNvSpPr>
          <p:nvPr>
            <p:ph type="title"/>
          </p:nvPr>
        </p:nvSpPr>
        <p:spPr bwMode="auto">
          <a:xfrm>
            <a:off x="1270794" y="67710"/>
            <a:ext cx="7643812" cy="706437"/>
          </a:xfrm>
        </p:spPr>
        <p:txBody>
          <a:bodyPr/>
          <a:lstStyle/>
          <a:p>
            <a:pPr algn="l">
              <a:defRPr/>
            </a:pPr>
            <a:r>
              <a:rPr lang="ru-RU" sz="3600"/>
              <a:t>Вычислительные эксперименты</a:t>
            </a:r>
            <a:endParaRPr/>
          </a:p>
        </p:txBody>
      </p:sp>
      <p:pic>
        <p:nvPicPr>
          <p:cNvPr id="29700" name="Picture 22" descr="P1"/>
          <p:cNvPicPr>
            <a:picLocks noChangeAspect="1" noChangeArrowheads="1"/>
          </p:cNvPicPr>
          <p:nvPr/>
        </p:nvPicPr>
        <p:blipFill>
          <a:blip r:embed="rId2"/>
          <a:stretch/>
        </p:blipFill>
        <p:spPr bwMode="auto">
          <a:xfrm>
            <a:off x="8510588" y="71438"/>
            <a:ext cx="525462" cy="549275"/>
          </a:xfrm>
          <a:prstGeom prst="rect">
            <a:avLst/>
          </a:prstGeom>
          <a:noFill/>
          <a:ln>
            <a:noFill/>
          </a:ln>
        </p:spPr>
      </p:pic>
      <p:sp>
        <p:nvSpPr>
          <p:cNvPr id="29704" name="Text Box 32"/>
          <p:cNvSpPr txBox="1">
            <a:spLocks noChangeArrowheads="1"/>
          </p:cNvSpPr>
          <p:nvPr/>
        </p:nvSpPr>
        <p:spPr bwMode="auto">
          <a:xfrm>
            <a:off x="1837674" y="4490812"/>
            <a:ext cx="966308" cy="246221"/>
          </a:xfrm>
          <a:prstGeom prst="rect">
            <a:avLst/>
          </a:prstGeom>
          <a:noFill/>
          <a:ln>
            <a:noFill/>
          </a:ln>
        </p:spPr>
        <p:txBody>
          <a:bodyPr wrap="square">
            <a:spAutoFit/>
          </a:bodyP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600"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lgn="ctr">
              <a:spcBef>
                <a:spcPts val="0"/>
              </a:spcBef>
              <a:buFontTx/>
              <a:buNone/>
              <a:defRPr/>
            </a:pPr>
            <a:r>
              <a:rPr lang="ru-RU" sz="1000"/>
              <a:t>Наблюдения</a:t>
            </a:r>
            <a:endParaRPr/>
          </a:p>
        </p:txBody>
      </p:sp>
      <p:sp>
        <p:nvSpPr>
          <p:cNvPr id="4" name="Rectangle 3"/>
          <p:cNvSpPr/>
          <p:nvPr/>
        </p:nvSpPr>
        <p:spPr bwMode="auto">
          <a:xfrm>
            <a:off x="4957217" y="3429000"/>
            <a:ext cx="3816102" cy="2585323"/>
          </a:xfrm>
          <a:prstGeom prst="rect">
            <a:avLst/>
          </a:prstGeom>
        </p:spPr>
        <p:txBody>
          <a:bodyPr wrap="square">
            <a:spAutoFit/>
          </a:bodyPr>
          <a:lstStyle/>
          <a:p>
            <a:pPr>
              <a:spcBef>
                <a:spcPts val="0"/>
              </a:spcBef>
              <a:buNone/>
              <a:defRPr/>
            </a:pPr>
            <a:r>
              <a:rPr lang="ru-RU"/>
              <a:t>При выполнении НИР студенты кафедры применяют современные технологии организации вычислительных  экспериментов с применением параллельных технологий и методов машинного обучения, обеспечивающие воспроизводимость результатов.</a:t>
            </a:r>
            <a:endParaRPr/>
          </a:p>
        </p:txBody>
      </p:sp>
      <p:sp>
        <p:nvSpPr>
          <p:cNvPr id="6" name="Cloud 5"/>
          <p:cNvSpPr/>
          <p:nvPr/>
        </p:nvSpPr>
        <p:spPr bwMode="auto">
          <a:xfrm>
            <a:off x="327371" y="3760675"/>
            <a:ext cx="1160518" cy="769854"/>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800">
                <a:ln w="0"/>
                <a:solidFill>
                  <a:schemeClr val="tx1"/>
                </a:solidFill>
              </a:rPr>
              <a:t>Реальность</a:t>
            </a:r>
            <a:endParaRPr lang="en-GB" sz="800">
              <a:ln w="0"/>
              <a:solidFill>
                <a:schemeClr val="tx1"/>
              </a:solidFill>
            </a:endParaRPr>
          </a:p>
        </p:txBody>
      </p:sp>
      <p:sp>
        <p:nvSpPr>
          <p:cNvPr id="7" name="Cylinder 6"/>
          <p:cNvSpPr/>
          <p:nvPr/>
        </p:nvSpPr>
        <p:spPr bwMode="auto">
          <a:xfrm>
            <a:off x="1991038" y="3655839"/>
            <a:ext cx="738003" cy="835013"/>
          </a:xfrm>
          <a:prstGeom prst="can">
            <a:avLst>
              <a:gd name="adj"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1200">
                <a:solidFill>
                  <a:schemeClr val="tx1"/>
                </a:solidFill>
              </a:rPr>
              <a:t>Данные</a:t>
            </a:r>
            <a:endParaRPr lang="en-GB" sz="1200">
              <a:solidFill>
                <a:schemeClr val="tx1"/>
              </a:solidFill>
            </a:endParaRPr>
          </a:p>
        </p:txBody>
      </p:sp>
      <p:pic>
        <p:nvPicPr>
          <p:cNvPr id="5122" name="Picture 2" descr="3. Основы ИНС – Нейронные сети"/>
          <p:cNvPicPr>
            <a:picLocks noChangeAspect="1" noChangeArrowheads="1"/>
          </p:cNvPicPr>
          <p:nvPr/>
        </p:nvPicPr>
        <p:blipFill>
          <a:blip r:embed="rId3"/>
          <a:stretch/>
        </p:blipFill>
        <p:spPr bwMode="auto">
          <a:xfrm>
            <a:off x="3492618" y="3918481"/>
            <a:ext cx="975722" cy="646331"/>
          </a:xfrm>
          <a:prstGeom prst="rect">
            <a:avLst/>
          </a:prstGeom>
          <a:noFill/>
        </p:spPr>
      </p:pic>
      <p:sp>
        <p:nvSpPr>
          <p:cNvPr id="29" name="Text Box 32"/>
          <p:cNvSpPr txBox="1">
            <a:spLocks noChangeArrowheads="1"/>
          </p:cNvSpPr>
          <p:nvPr/>
        </p:nvSpPr>
        <p:spPr bwMode="auto">
          <a:xfrm>
            <a:off x="3610732" y="5075278"/>
            <a:ext cx="966308" cy="246221"/>
          </a:xfrm>
          <a:prstGeom prst="rect">
            <a:avLst/>
          </a:prstGeom>
          <a:noFill/>
          <a:ln>
            <a:noFill/>
          </a:ln>
        </p:spPr>
        <p:txBody>
          <a:bodyPr wrap="square">
            <a:spAutoFit/>
          </a:bodyP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600"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lgn="ctr">
              <a:spcBef>
                <a:spcPts val="0"/>
              </a:spcBef>
              <a:buFontTx/>
              <a:buNone/>
              <a:defRPr/>
            </a:pPr>
            <a:r>
              <a:rPr lang="ru-RU" sz="1000"/>
              <a:t>Модели</a:t>
            </a:r>
            <a:endParaRPr/>
          </a:p>
        </p:txBody>
      </p:sp>
      <p:sp>
        <p:nvSpPr>
          <p:cNvPr id="33" name="Cylinder 32"/>
          <p:cNvSpPr/>
          <p:nvPr/>
        </p:nvSpPr>
        <p:spPr bwMode="auto">
          <a:xfrm>
            <a:off x="1998769" y="5214003"/>
            <a:ext cx="738003" cy="835013"/>
          </a:xfrm>
          <a:prstGeom prst="can">
            <a:avLst>
              <a:gd name="adj"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1200">
                <a:solidFill>
                  <a:schemeClr val="tx1"/>
                </a:solidFill>
              </a:rPr>
              <a:t>Данные</a:t>
            </a:r>
            <a:endParaRPr lang="en-GB" sz="1200">
              <a:solidFill>
                <a:schemeClr val="tx1"/>
              </a:solidFill>
            </a:endParaRPr>
          </a:p>
        </p:txBody>
      </p:sp>
      <p:sp>
        <p:nvSpPr>
          <p:cNvPr id="35" name="Text Box 32"/>
          <p:cNvSpPr txBox="1">
            <a:spLocks noChangeArrowheads="1"/>
          </p:cNvSpPr>
          <p:nvPr/>
        </p:nvSpPr>
        <p:spPr bwMode="auto">
          <a:xfrm>
            <a:off x="1848539" y="6031204"/>
            <a:ext cx="1141783" cy="400110"/>
          </a:xfrm>
          <a:prstGeom prst="rect">
            <a:avLst/>
          </a:prstGeom>
          <a:noFill/>
          <a:ln>
            <a:noFill/>
          </a:ln>
        </p:spPr>
        <p:txBody>
          <a:bodyPr wrap="square">
            <a:spAutoFit/>
          </a:bodyP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600"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lgn="ctr">
              <a:spcBef>
                <a:spcPts val="0"/>
              </a:spcBef>
              <a:buFontTx/>
              <a:buNone/>
              <a:defRPr/>
            </a:pPr>
            <a:r>
              <a:rPr lang="ru-RU" sz="1000"/>
              <a:t>Результаты </a:t>
            </a:r>
            <a:endParaRPr/>
          </a:p>
          <a:p>
            <a:pPr algn="ctr">
              <a:spcBef>
                <a:spcPts val="0"/>
              </a:spcBef>
              <a:buFontTx/>
              <a:buNone/>
              <a:defRPr/>
            </a:pPr>
            <a:r>
              <a:rPr lang="ru-RU" sz="1000"/>
              <a:t>моделирования</a:t>
            </a:r>
            <a:endParaRPr/>
          </a:p>
        </p:txBody>
      </p:sp>
      <p:sp>
        <p:nvSpPr>
          <p:cNvPr id="8" name="Arrow: Right 7"/>
          <p:cNvSpPr/>
          <p:nvPr/>
        </p:nvSpPr>
        <p:spPr bwMode="auto">
          <a:xfrm>
            <a:off x="1567632" y="4009531"/>
            <a:ext cx="294512" cy="241009"/>
          </a:xfrm>
          <a:prstGeom prs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6" name="Arrow: Right 35"/>
          <p:cNvSpPr/>
          <p:nvPr/>
        </p:nvSpPr>
        <p:spPr bwMode="auto">
          <a:xfrm>
            <a:off x="2869938" y="3992732"/>
            <a:ext cx="481783" cy="234533"/>
          </a:xfrm>
          <a:prstGeom prs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7" name="Arrow: Right 36"/>
          <p:cNvSpPr/>
          <p:nvPr/>
        </p:nvSpPr>
        <p:spPr bwMode="auto">
          <a:xfrm rot="8148430">
            <a:off x="2941536" y="5010933"/>
            <a:ext cx="830155" cy="206723"/>
          </a:xfrm>
          <a:prstGeom prs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9" name="Arrow: Up-Down 8"/>
          <p:cNvSpPr/>
          <p:nvPr/>
        </p:nvSpPr>
        <p:spPr bwMode="auto">
          <a:xfrm>
            <a:off x="2251770" y="4780000"/>
            <a:ext cx="199216" cy="296362"/>
          </a:xfrm>
          <a:prstGeom prst="upDown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8" name="Cylinder 37"/>
          <p:cNvSpPr/>
          <p:nvPr/>
        </p:nvSpPr>
        <p:spPr bwMode="auto">
          <a:xfrm>
            <a:off x="1967154" y="2231653"/>
            <a:ext cx="738003" cy="835013"/>
          </a:xfrm>
          <a:prstGeom prst="can">
            <a:avLst>
              <a:gd name="adj"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1200">
                <a:solidFill>
                  <a:schemeClr val="tx1"/>
                </a:solidFill>
              </a:rPr>
              <a:t>Новые</a:t>
            </a:r>
            <a:endParaRPr/>
          </a:p>
          <a:p>
            <a:pPr algn="ctr">
              <a:defRPr/>
            </a:pPr>
            <a:r>
              <a:rPr lang="ru-RU" sz="1200">
                <a:solidFill>
                  <a:schemeClr val="tx1"/>
                </a:solidFill>
              </a:rPr>
              <a:t>данные</a:t>
            </a:r>
            <a:endParaRPr lang="en-GB" sz="1200">
              <a:solidFill>
                <a:schemeClr val="tx1"/>
              </a:solidFill>
            </a:endParaRPr>
          </a:p>
        </p:txBody>
      </p:sp>
      <p:sp>
        <p:nvSpPr>
          <p:cNvPr id="39" name="Text Box 32"/>
          <p:cNvSpPr txBox="1">
            <a:spLocks noChangeArrowheads="1"/>
          </p:cNvSpPr>
          <p:nvPr/>
        </p:nvSpPr>
        <p:spPr bwMode="auto">
          <a:xfrm>
            <a:off x="1821250" y="3068440"/>
            <a:ext cx="966308" cy="246221"/>
          </a:xfrm>
          <a:prstGeom prst="rect">
            <a:avLst/>
          </a:prstGeom>
          <a:noFill/>
          <a:ln>
            <a:noFill/>
          </a:ln>
        </p:spPr>
        <p:txBody>
          <a:bodyPr wrap="square">
            <a:spAutoFit/>
          </a:bodyP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600"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lgn="ctr">
              <a:spcBef>
                <a:spcPts val="0"/>
              </a:spcBef>
              <a:buFontTx/>
              <a:buNone/>
              <a:defRPr/>
            </a:pPr>
            <a:r>
              <a:rPr lang="ru-RU" sz="1000"/>
              <a:t>Наблюдения</a:t>
            </a:r>
            <a:endParaRPr/>
          </a:p>
        </p:txBody>
      </p:sp>
      <p:sp>
        <p:nvSpPr>
          <p:cNvPr id="40" name="Arrow: Right 39"/>
          <p:cNvSpPr/>
          <p:nvPr/>
        </p:nvSpPr>
        <p:spPr bwMode="auto">
          <a:xfrm rot="18509256" flipV="1">
            <a:off x="1233873" y="3176190"/>
            <a:ext cx="676781" cy="260350"/>
          </a:xfrm>
          <a:prstGeom prs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1" name="Arrow: Up-Down 40"/>
          <p:cNvSpPr/>
          <p:nvPr/>
        </p:nvSpPr>
        <p:spPr bwMode="auto">
          <a:xfrm rot="18294562">
            <a:off x="3337747" y="2721087"/>
            <a:ext cx="208467" cy="964264"/>
          </a:xfrm>
          <a:prstGeom prst="upDownArrow">
            <a:avLst>
              <a:gd name="adj1" fmla="val 5884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2" name="Text Box 32"/>
          <p:cNvSpPr txBox="1">
            <a:spLocks noChangeArrowheads="1"/>
          </p:cNvSpPr>
          <p:nvPr/>
        </p:nvSpPr>
        <p:spPr bwMode="auto">
          <a:xfrm>
            <a:off x="3088112" y="2777534"/>
            <a:ext cx="966308" cy="246221"/>
          </a:xfrm>
          <a:prstGeom prst="rect">
            <a:avLst/>
          </a:prstGeom>
          <a:noFill/>
          <a:ln>
            <a:noFill/>
          </a:ln>
        </p:spPr>
        <p:txBody>
          <a:bodyPr wrap="square">
            <a:spAutoFit/>
          </a:bodyP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600"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lgn="ctr">
              <a:spcBef>
                <a:spcPts val="0"/>
              </a:spcBef>
              <a:buFontTx/>
              <a:buNone/>
              <a:defRPr/>
            </a:pPr>
            <a:r>
              <a:rPr lang="en-US" sz="1000"/>
              <a:t>?</a:t>
            </a:r>
            <a:endParaRPr lang="ru-RU" sz="1000"/>
          </a:p>
        </p:txBody>
      </p:sp>
      <p:sp>
        <p:nvSpPr>
          <p:cNvPr id="43" name="Text Box 32"/>
          <p:cNvSpPr txBox="1">
            <a:spLocks noChangeArrowheads="1"/>
          </p:cNvSpPr>
          <p:nvPr/>
        </p:nvSpPr>
        <p:spPr bwMode="auto">
          <a:xfrm>
            <a:off x="2561783" y="4337378"/>
            <a:ext cx="966308" cy="646331"/>
          </a:xfrm>
          <a:prstGeom prst="rect">
            <a:avLst/>
          </a:prstGeom>
          <a:noFill/>
          <a:ln>
            <a:noFill/>
          </a:ln>
        </p:spPr>
        <p:txBody>
          <a:bodyPr wrap="square">
            <a:spAutoFit/>
          </a:bodyP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600"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lgn="ctr">
              <a:spcBef>
                <a:spcPts val="0"/>
              </a:spcBef>
              <a:buFontTx/>
              <a:buNone/>
              <a:defRPr/>
            </a:pPr>
            <a:r>
              <a:rPr lang="en-US" sz="3600">
                <a:latin typeface="Algerian"/>
              </a:rPr>
              <a:t>1</a:t>
            </a:r>
            <a:endParaRPr lang="ru-RU" sz="3600"/>
          </a:p>
        </p:txBody>
      </p:sp>
      <p:sp>
        <p:nvSpPr>
          <p:cNvPr id="44" name="Text Box 32"/>
          <p:cNvSpPr txBox="1">
            <a:spLocks noChangeArrowheads="1"/>
          </p:cNvSpPr>
          <p:nvPr/>
        </p:nvSpPr>
        <p:spPr bwMode="auto">
          <a:xfrm>
            <a:off x="2610698" y="3208477"/>
            <a:ext cx="966308" cy="646331"/>
          </a:xfrm>
          <a:prstGeom prst="rect">
            <a:avLst/>
          </a:prstGeom>
          <a:noFill/>
          <a:ln>
            <a:noFill/>
          </a:ln>
        </p:spPr>
        <p:txBody>
          <a:bodyPr wrap="square">
            <a:spAutoFit/>
          </a:bodyP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600"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lgn="ctr">
              <a:spcBef>
                <a:spcPts val="0"/>
              </a:spcBef>
              <a:buFontTx/>
              <a:buNone/>
              <a:defRPr/>
            </a:pPr>
            <a:r>
              <a:rPr lang="en-US" sz="3600">
                <a:latin typeface="Algerian"/>
              </a:rPr>
              <a:t>2</a:t>
            </a:r>
            <a:endParaRPr lang="ru-RU" sz="3600"/>
          </a:p>
        </p:txBody>
      </p:sp>
      <p:sp>
        <p:nvSpPr>
          <p:cNvPr id="34" name="Arrow: Up-Down 33"/>
          <p:cNvSpPr/>
          <p:nvPr/>
        </p:nvSpPr>
        <p:spPr bwMode="auto">
          <a:xfrm>
            <a:off x="2246948" y="3323326"/>
            <a:ext cx="199216" cy="296362"/>
          </a:xfrm>
          <a:prstGeom prst="upDown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10" name="Rectangle 9"/>
          <p:cNvSpPr/>
          <p:nvPr/>
        </p:nvSpPr>
        <p:spPr bwMode="auto">
          <a:xfrm>
            <a:off x="4831103" y="1569743"/>
            <a:ext cx="5045163" cy="1685846"/>
          </a:xfrm>
          <a:prstGeom prst="rect">
            <a:avLst/>
          </a:prstGeom>
        </p:spPr>
        <p:txBody>
          <a:bodyPr wrap="square">
            <a:spAutoFit/>
          </a:bodyPr>
          <a:lstStyle/>
          <a:p>
            <a:pPr marL="457200" indent="-457200">
              <a:lnSpc>
                <a:spcPct val="150000"/>
              </a:lnSpc>
              <a:spcBef>
                <a:spcPts val="0"/>
              </a:spcBef>
              <a:buFont typeface="Arial"/>
              <a:buChar char="•"/>
              <a:defRPr/>
            </a:pPr>
            <a:r>
              <a:rPr lang="ru-RU" sz="2400" dirty="0"/>
              <a:t>Воспроизводимость</a:t>
            </a:r>
            <a:endParaRPr lang="en-US" sz="2400" dirty="0"/>
          </a:p>
          <a:p>
            <a:pPr marL="457200" indent="-457200">
              <a:lnSpc>
                <a:spcPct val="150000"/>
              </a:lnSpc>
              <a:spcBef>
                <a:spcPts val="0"/>
              </a:spcBef>
              <a:buFont typeface="Arial"/>
              <a:buChar char="•"/>
              <a:defRPr/>
            </a:pPr>
            <a:r>
              <a:rPr lang="ru-RU" sz="2400" dirty="0"/>
              <a:t>Наблюдаемость</a:t>
            </a:r>
            <a:endParaRPr dirty="0"/>
          </a:p>
          <a:p>
            <a:pPr marL="457200" indent="-457200">
              <a:lnSpc>
                <a:spcPct val="150000"/>
              </a:lnSpc>
              <a:spcBef>
                <a:spcPts val="0"/>
              </a:spcBef>
              <a:buFont typeface="Arial"/>
              <a:buChar char="•"/>
              <a:defRPr/>
            </a:pPr>
            <a:r>
              <a:rPr lang="ru-RU" sz="2400" dirty="0"/>
              <a:t>Интерактивность</a:t>
            </a:r>
            <a:endParaRPr lang="en-US" sz="24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31746" name="Group 3"/>
          <p:cNvGrpSpPr/>
          <p:nvPr/>
        </p:nvGrpSpPr>
        <p:grpSpPr bwMode="auto">
          <a:xfrm>
            <a:off x="0" y="0"/>
            <a:ext cx="8820150" cy="1152525"/>
            <a:chOff x="0" y="164"/>
            <a:chExt cx="5556" cy="726"/>
          </a:xfrm>
        </p:grpSpPr>
        <p:sp>
          <p:nvSpPr>
            <p:cNvPr id="31750" name="Rectangle 4"/>
            <p:cNvSpPr>
              <a:spLocks noChangeArrowheads="1"/>
            </p:cNvSpPr>
            <p:nvPr/>
          </p:nvSpPr>
          <p:spPr bwMode="auto">
            <a:xfrm>
              <a:off x="227" y="208"/>
              <a:ext cx="544" cy="272"/>
            </a:xfrm>
            <a:prstGeom prst="rect">
              <a:avLst/>
            </a:prstGeom>
            <a:gradFill>
              <a:gsLst>
                <a:gs pos="0">
                  <a:srgbClr val="0000FF"/>
                </a:gs>
                <a:gs pos="100000">
                  <a:schemeClr val="bg1"/>
                </a:gs>
              </a:gsLst>
              <a:lin ang="0" scaled="1"/>
            </a:gradFill>
            <a:ln>
              <a:noFill/>
            </a:ln>
          </p:spPr>
          <p:txBody>
            <a:bodyPr wrap="none" anchor="ct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600"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endParaRPr lang="en-US" sz="1800"/>
            </a:p>
          </p:txBody>
        </p:sp>
        <p:sp>
          <p:nvSpPr>
            <p:cNvPr id="31751" name="Rectangle 5"/>
            <p:cNvSpPr>
              <a:spLocks noChangeArrowheads="1"/>
            </p:cNvSpPr>
            <p:nvPr/>
          </p:nvSpPr>
          <p:spPr bwMode="auto">
            <a:xfrm>
              <a:off x="317" y="481"/>
              <a:ext cx="635" cy="318"/>
            </a:xfrm>
            <a:prstGeom prst="rect">
              <a:avLst/>
            </a:prstGeom>
            <a:gradFill>
              <a:gsLst>
                <a:gs pos="0">
                  <a:srgbClr val="FFCC00"/>
                </a:gs>
                <a:gs pos="100000">
                  <a:schemeClr val="bg1"/>
                </a:gs>
              </a:gsLst>
              <a:lin ang="0" scaled="1"/>
            </a:gradFill>
            <a:ln>
              <a:noFill/>
            </a:ln>
          </p:spPr>
          <p:txBody>
            <a:bodyPr wrap="none" anchor="ct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600"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endParaRPr lang="en-US" sz="1800"/>
            </a:p>
          </p:txBody>
        </p:sp>
        <p:sp>
          <p:nvSpPr>
            <p:cNvPr id="31752" name="Rectangle 6"/>
            <p:cNvSpPr>
              <a:spLocks noChangeArrowheads="1"/>
            </p:cNvSpPr>
            <p:nvPr/>
          </p:nvSpPr>
          <p:spPr bwMode="auto">
            <a:xfrm>
              <a:off x="0" y="436"/>
              <a:ext cx="408" cy="318"/>
            </a:xfrm>
            <a:prstGeom prst="rect">
              <a:avLst/>
            </a:prstGeom>
            <a:gradFill>
              <a:gsLst>
                <a:gs pos="0">
                  <a:schemeClr val="bg1"/>
                </a:gs>
                <a:gs pos="100000">
                  <a:srgbClr val="FF0000"/>
                </a:gs>
              </a:gsLst>
              <a:lin ang="18900000" scaled="1"/>
            </a:gradFill>
            <a:ln>
              <a:noFill/>
            </a:ln>
          </p:spPr>
          <p:txBody>
            <a:bodyPr wrap="none" anchor="ct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600"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endParaRPr lang="en-US" sz="1800"/>
            </a:p>
          </p:txBody>
        </p:sp>
        <p:sp>
          <p:nvSpPr>
            <p:cNvPr id="31753" name="Rectangle 7"/>
            <p:cNvSpPr>
              <a:spLocks noChangeArrowheads="1"/>
            </p:cNvSpPr>
            <p:nvPr/>
          </p:nvSpPr>
          <p:spPr bwMode="auto">
            <a:xfrm>
              <a:off x="204" y="708"/>
              <a:ext cx="5352" cy="23"/>
            </a:xfrm>
            <a:prstGeom prst="rect">
              <a:avLst/>
            </a:prstGeom>
            <a:gradFill>
              <a:gsLst>
                <a:gs pos="0">
                  <a:schemeClr val="tx1"/>
                </a:gs>
                <a:gs pos="100000">
                  <a:schemeClr val="bg1"/>
                </a:gs>
              </a:gsLst>
              <a:lin ang="0" scaled="1"/>
            </a:gradFill>
            <a:ln>
              <a:noFill/>
            </a:ln>
          </p:spPr>
          <p:txBody>
            <a:bodyPr wrap="none" anchor="ct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600"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endParaRPr lang="en-US" sz="1800"/>
            </a:p>
          </p:txBody>
        </p:sp>
        <p:sp>
          <p:nvSpPr>
            <p:cNvPr id="31754" name="Rectangle 8"/>
            <p:cNvSpPr>
              <a:spLocks noChangeArrowheads="1"/>
            </p:cNvSpPr>
            <p:nvPr/>
          </p:nvSpPr>
          <p:spPr bwMode="auto">
            <a:xfrm>
              <a:off x="476" y="164"/>
              <a:ext cx="11" cy="726"/>
            </a:xfrm>
            <a:prstGeom prst="rect">
              <a:avLst/>
            </a:prstGeom>
            <a:solidFill>
              <a:schemeClr val="tx1"/>
            </a:solidFill>
            <a:ln w="9525">
              <a:solidFill>
                <a:schemeClr val="tx1"/>
              </a:solidFill>
              <a:miter lim="800000"/>
              <a:headEnd/>
              <a:tailEnd/>
            </a:ln>
          </p:spPr>
          <p:txBody>
            <a:bodyPr wrap="none" anchor="ct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600"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endParaRPr lang="en-US" sz="1800"/>
            </a:p>
          </p:txBody>
        </p:sp>
      </p:grpSp>
      <p:sp>
        <p:nvSpPr>
          <p:cNvPr id="31747" name="Rectangle 9"/>
          <p:cNvSpPr>
            <a:spLocks noGrp="1" noChangeArrowheads="1"/>
          </p:cNvSpPr>
          <p:nvPr>
            <p:ph type="title"/>
          </p:nvPr>
        </p:nvSpPr>
        <p:spPr bwMode="auto">
          <a:xfrm>
            <a:off x="1042988" y="274638"/>
            <a:ext cx="7643812" cy="706437"/>
          </a:xfrm>
        </p:spPr>
        <p:txBody>
          <a:bodyPr/>
          <a:lstStyle/>
          <a:p>
            <a:pPr algn="l">
              <a:defRPr/>
            </a:pPr>
            <a:r>
              <a:rPr lang="ru-RU" sz="2600"/>
              <a:t>Современные технологии программирования</a:t>
            </a:r>
            <a:endParaRPr/>
          </a:p>
        </p:txBody>
      </p:sp>
      <p:pic>
        <p:nvPicPr>
          <p:cNvPr id="31748" name="Picture 11" descr="P1"/>
          <p:cNvPicPr>
            <a:picLocks noChangeAspect="1" noChangeArrowheads="1"/>
          </p:cNvPicPr>
          <p:nvPr/>
        </p:nvPicPr>
        <p:blipFill>
          <a:blip r:embed="rId2"/>
          <a:stretch/>
        </p:blipFill>
        <p:spPr bwMode="auto">
          <a:xfrm>
            <a:off x="8510588" y="71438"/>
            <a:ext cx="525462" cy="549275"/>
          </a:xfrm>
          <a:prstGeom prst="rect">
            <a:avLst/>
          </a:prstGeom>
          <a:noFill/>
          <a:ln>
            <a:noFill/>
          </a:ln>
        </p:spPr>
      </p:pic>
      <p:sp>
        <p:nvSpPr>
          <p:cNvPr id="31749" name="Text Box 11"/>
          <p:cNvSpPr txBox="1">
            <a:spLocks noChangeArrowheads="1"/>
          </p:cNvSpPr>
          <p:nvPr/>
        </p:nvSpPr>
        <p:spPr bwMode="auto">
          <a:xfrm>
            <a:off x="824880" y="2634735"/>
            <a:ext cx="7381825" cy="3677930"/>
          </a:xfrm>
          <a:prstGeom prst="rect">
            <a:avLst/>
          </a:prstGeom>
          <a:noFill/>
          <a:ln>
            <a:noFill/>
          </a:ln>
        </p:spPr>
        <p:txBody>
          <a:bodyPr wrap="square">
            <a:spAutoFit/>
          </a:bodyP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600"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marL="342900" indent="-342900">
              <a:spcBef>
                <a:spcPts val="600"/>
              </a:spcBef>
              <a:buFont typeface="Wingdings"/>
              <a:buChar char="q"/>
              <a:defRPr/>
            </a:pPr>
            <a:r>
              <a:rPr lang="ru-RU" sz="2200"/>
              <a:t> Современные языки программирования</a:t>
            </a:r>
            <a:endParaRPr/>
          </a:p>
          <a:p>
            <a:pPr lvl="1">
              <a:spcBef>
                <a:spcPts val="600"/>
              </a:spcBef>
              <a:buFont typeface="Wingdings"/>
              <a:buChar char="§"/>
              <a:defRPr/>
            </a:pPr>
            <a:r>
              <a:rPr lang="ru-RU" sz="2200"/>
              <a:t>С</a:t>
            </a:r>
            <a:r>
              <a:rPr lang="en-US" sz="2200"/>
              <a:t>#</a:t>
            </a:r>
            <a:r>
              <a:rPr lang="ru-RU" sz="2200"/>
              <a:t> </a:t>
            </a:r>
            <a:r>
              <a:rPr lang="en-US" sz="2200"/>
              <a:t>10, F#, EcmaScript, TypeScript</a:t>
            </a:r>
            <a:endParaRPr/>
          </a:p>
          <a:p>
            <a:pPr marL="342900" indent="-342900">
              <a:spcBef>
                <a:spcPts val="600"/>
              </a:spcBef>
              <a:buFont typeface="Wingdings"/>
              <a:buChar char="q"/>
              <a:defRPr/>
            </a:pPr>
            <a:r>
              <a:rPr lang="en-US" sz="2200"/>
              <a:t> </a:t>
            </a:r>
            <a:r>
              <a:rPr lang="ru-RU" sz="2200"/>
              <a:t>Современные подходы к проектированию и разработке</a:t>
            </a:r>
            <a:endParaRPr/>
          </a:p>
          <a:p>
            <a:pPr lvl="1">
              <a:spcBef>
                <a:spcPts val="600"/>
              </a:spcBef>
              <a:buFont typeface="Wingdings"/>
              <a:buChar char="§"/>
              <a:defRPr/>
            </a:pPr>
            <a:r>
              <a:rPr lang="en-US" sz="2200"/>
              <a:t>Model-View-ViewModel</a:t>
            </a:r>
          </a:p>
          <a:p>
            <a:pPr lvl="1">
              <a:spcBef>
                <a:spcPts val="600"/>
              </a:spcBef>
              <a:buFont typeface="Wingdings"/>
              <a:buChar char="§"/>
              <a:defRPr/>
            </a:pPr>
            <a:r>
              <a:rPr lang="en-US" sz="2200"/>
              <a:t>Test driven development</a:t>
            </a:r>
            <a:endParaRPr/>
          </a:p>
          <a:p>
            <a:pPr lvl="1">
              <a:spcBef>
                <a:spcPts val="600"/>
              </a:spcBef>
              <a:buFont typeface="Wingdings"/>
              <a:buChar char="§"/>
              <a:defRPr/>
            </a:pPr>
            <a:r>
              <a:rPr lang="en-US" sz="2200"/>
              <a:t>Concurrent &amp; async programming</a:t>
            </a:r>
            <a:endParaRPr/>
          </a:p>
          <a:p>
            <a:pPr marL="342900" indent="-342900">
              <a:spcBef>
                <a:spcPts val="600"/>
              </a:spcBef>
              <a:buFont typeface="Wingdings"/>
              <a:buChar char="q"/>
              <a:defRPr/>
            </a:pPr>
            <a:r>
              <a:rPr lang="ru-RU" sz="2200"/>
              <a:t> Сервис-ориентированные приложения</a:t>
            </a:r>
            <a:endParaRPr/>
          </a:p>
          <a:p>
            <a:pPr marL="342900" indent="-342900">
              <a:spcBef>
                <a:spcPts val="600"/>
              </a:spcBef>
              <a:buFont typeface="Wingdings"/>
              <a:buChar char="q"/>
              <a:defRPr/>
            </a:pPr>
            <a:r>
              <a:rPr lang="ru-RU" sz="2200"/>
              <a:t> </a:t>
            </a:r>
            <a:r>
              <a:rPr lang="en-US" sz="2200"/>
              <a:t>HTML5-</a:t>
            </a:r>
            <a:r>
              <a:rPr lang="ru-RU" sz="2200"/>
              <a:t>приложения</a:t>
            </a:r>
            <a:endParaRPr/>
          </a:p>
        </p:txBody>
      </p:sp>
      <p:sp>
        <p:nvSpPr>
          <p:cNvPr id="11" name="Text Box 11"/>
          <p:cNvSpPr txBox="1">
            <a:spLocks noChangeArrowheads="1"/>
          </p:cNvSpPr>
          <p:nvPr/>
        </p:nvSpPr>
        <p:spPr bwMode="auto">
          <a:xfrm>
            <a:off x="792163" y="1537043"/>
            <a:ext cx="7381825" cy="1107996"/>
          </a:xfrm>
          <a:prstGeom prst="rect">
            <a:avLst/>
          </a:prstGeom>
          <a:noFill/>
          <a:ln>
            <a:noFill/>
          </a:ln>
        </p:spPr>
        <p:txBody>
          <a:bodyPr wrap="square">
            <a:spAutoFit/>
          </a:bodyP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600"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None/>
              <a:defRPr/>
            </a:pPr>
            <a:r>
              <a:rPr lang="ru-RU" sz="2200" dirty="0"/>
              <a:t>Студентам кафедры читается 3 семестровых курса, посвященным современным технологиям и подходам разработки программного обеспечения, в том числе:</a:t>
            </a:r>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4" name="Text Box 10"/>
          <p:cNvSpPr txBox="1">
            <a:spLocks noChangeArrowheads="1"/>
          </p:cNvSpPr>
          <p:nvPr/>
        </p:nvSpPr>
        <p:spPr bwMode="auto">
          <a:xfrm>
            <a:off x="4376286" y="2884121"/>
            <a:ext cx="4443864" cy="2893100"/>
          </a:xfrm>
          <a:prstGeom prst="rect">
            <a:avLst/>
          </a:prstGeom>
          <a:solidFill>
            <a:srgbClr val="CCFFFF"/>
          </a:solidFill>
          <a:ln w="9525">
            <a:solidFill>
              <a:schemeClr val="tx1"/>
            </a:solidFill>
            <a:miter lim="800000"/>
            <a:headEnd/>
            <a:tailEnd/>
          </a:ln>
        </p:spPr>
        <p:txBody>
          <a:bodyPr wrap="square">
            <a:spAutoFit/>
          </a:bodyPr>
          <a:lstStyle>
            <a:lvl1pPr marL="342900" indent="-342900">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600"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 typeface="Wingdings"/>
              <a:buNone/>
              <a:defRPr/>
            </a:pPr>
            <a:r>
              <a:rPr lang="ru-RU" sz="1400" b="1"/>
              <a:t>Кафедральные спец. курсы</a:t>
            </a:r>
            <a:endParaRPr lang="ru-RU" sz="1400"/>
          </a:p>
          <a:p>
            <a:pPr>
              <a:spcBef>
                <a:spcPts val="0"/>
              </a:spcBef>
              <a:buFont typeface="Wingdings"/>
              <a:buChar char="q"/>
              <a:defRPr/>
            </a:pPr>
            <a:r>
              <a:rPr lang="ru-RU" sz="1400"/>
              <a:t>Практическое введение в машинное обучение</a:t>
            </a:r>
            <a:endParaRPr/>
          </a:p>
          <a:p>
            <a:pPr>
              <a:spcBef>
                <a:spcPts val="0"/>
              </a:spcBef>
              <a:buFont typeface="Wingdings"/>
              <a:buChar char="q"/>
              <a:defRPr/>
            </a:pPr>
            <a:r>
              <a:rPr lang="ru-RU" sz="1400"/>
              <a:t>Вариационные методы в обработке изображений </a:t>
            </a:r>
            <a:endParaRPr/>
          </a:p>
          <a:p>
            <a:pPr>
              <a:spcBef>
                <a:spcPts val="0"/>
              </a:spcBef>
              <a:buFont typeface="Wingdings"/>
              <a:buChar char="q"/>
              <a:defRPr/>
            </a:pPr>
            <a:r>
              <a:rPr lang="ru-RU" sz="1400"/>
              <a:t>Нейронные сети методы в обработке изображений </a:t>
            </a:r>
            <a:endParaRPr/>
          </a:p>
          <a:p>
            <a:pPr>
              <a:spcBef>
                <a:spcPts val="0"/>
              </a:spcBef>
              <a:buFont typeface="Wingdings"/>
              <a:buChar char="q"/>
              <a:defRPr/>
            </a:pPr>
            <a:r>
              <a:rPr lang="ru-RU" sz="1400"/>
              <a:t>Нейросетевые методы численного решения дифференциальных уравнений</a:t>
            </a:r>
          </a:p>
          <a:p>
            <a:pPr>
              <a:spcBef>
                <a:spcPts val="0"/>
              </a:spcBef>
              <a:buFont typeface="Wingdings"/>
              <a:buChar char="q"/>
              <a:defRPr/>
            </a:pPr>
            <a:r>
              <a:rPr lang="ru-RU" sz="1400"/>
              <a:t>Компьютерные методы обработки и анализа визуальной биометрической информации </a:t>
            </a:r>
            <a:endParaRPr/>
          </a:p>
          <a:p>
            <a:pPr>
              <a:spcBef>
                <a:spcPts val="0"/>
              </a:spcBef>
              <a:buFont typeface="Wingdings"/>
              <a:buChar char="q"/>
              <a:defRPr/>
            </a:pPr>
            <a:r>
              <a:rPr lang="ru-RU" sz="1400"/>
              <a:t>Некорректные задачи  линейной алгебры и анализа </a:t>
            </a:r>
            <a:endParaRPr/>
          </a:p>
          <a:p>
            <a:pPr>
              <a:spcBef>
                <a:spcPts val="0"/>
              </a:spcBef>
              <a:buFont typeface="Wingdings"/>
              <a:buChar char="q"/>
              <a:defRPr/>
            </a:pPr>
            <a:r>
              <a:rPr lang="ru-RU" sz="1400"/>
              <a:t>Нелинейные модели оптической синергетики</a:t>
            </a:r>
            <a:endParaRPr/>
          </a:p>
        </p:txBody>
      </p:sp>
      <p:grpSp>
        <p:nvGrpSpPr>
          <p:cNvPr id="32770" name="Group 2"/>
          <p:cNvGrpSpPr/>
          <p:nvPr/>
        </p:nvGrpSpPr>
        <p:grpSpPr bwMode="auto">
          <a:xfrm>
            <a:off x="0" y="0"/>
            <a:ext cx="8820150" cy="1152525"/>
            <a:chOff x="0" y="164"/>
            <a:chExt cx="5556" cy="726"/>
          </a:xfrm>
        </p:grpSpPr>
        <p:sp>
          <p:nvSpPr>
            <p:cNvPr id="32777" name="Rectangle 3"/>
            <p:cNvSpPr>
              <a:spLocks noChangeArrowheads="1"/>
            </p:cNvSpPr>
            <p:nvPr/>
          </p:nvSpPr>
          <p:spPr bwMode="auto">
            <a:xfrm>
              <a:off x="227" y="208"/>
              <a:ext cx="544" cy="272"/>
            </a:xfrm>
            <a:prstGeom prst="rect">
              <a:avLst/>
            </a:prstGeom>
            <a:gradFill>
              <a:gsLst>
                <a:gs pos="0">
                  <a:srgbClr val="0000FF"/>
                </a:gs>
                <a:gs pos="100000">
                  <a:schemeClr val="bg1"/>
                </a:gs>
              </a:gsLst>
              <a:lin ang="0" scaled="1"/>
            </a:gradFill>
            <a:ln>
              <a:noFill/>
            </a:ln>
          </p:spPr>
          <p:txBody>
            <a:bodyPr wrap="none" anchor="ct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600"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endParaRPr lang="en-US" sz="1800"/>
            </a:p>
          </p:txBody>
        </p:sp>
        <p:sp>
          <p:nvSpPr>
            <p:cNvPr id="32778" name="Rectangle 4"/>
            <p:cNvSpPr>
              <a:spLocks noChangeArrowheads="1"/>
            </p:cNvSpPr>
            <p:nvPr/>
          </p:nvSpPr>
          <p:spPr bwMode="auto">
            <a:xfrm>
              <a:off x="317" y="481"/>
              <a:ext cx="635" cy="318"/>
            </a:xfrm>
            <a:prstGeom prst="rect">
              <a:avLst/>
            </a:prstGeom>
            <a:gradFill>
              <a:gsLst>
                <a:gs pos="0">
                  <a:srgbClr val="FFCC00"/>
                </a:gs>
                <a:gs pos="100000">
                  <a:schemeClr val="bg1"/>
                </a:gs>
              </a:gsLst>
              <a:lin ang="0" scaled="1"/>
            </a:gradFill>
            <a:ln>
              <a:noFill/>
            </a:ln>
          </p:spPr>
          <p:txBody>
            <a:bodyPr wrap="none" anchor="ct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600"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endParaRPr lang="en-US" sz="1800"/>
            </a:p>
          </p:txBody>
        </p:sp>
        <p:sp>
          <p:nvSpPr>
            <p:cNvPr id="32779" name="Rectangle 5"/>
            <p:cNvSpPr>
              <a:spLocks noChangeArrowheads="1"/>
            </p:cNvSpPr>
            <p:nvPr/>
          </p:nvSpPr>
          <p:spPr bwMode="auto">
            <a:xfrm>
              <a:off x="0" y="436"/>
              <a:ext cx="408" cy="318"/>
            </a:xfrm>
            <a:prstGeom prst="rect">
              <a:avLst/>
            </a:prstGeom>
            <a:gradFill>
              <a:gsLst>
                <a:gs pos="0">
                  <a:schemeClr val="bg1"/>
                </a:gs>
                <a:gs pos="100000">
                  <a:srgbClr val="FF0000"/>
                </a:gs>
              </a:gsLst>
              <a:lin ang="18900000" scaled="1"/>
            </a:gradFill>
            <a:ln>
              <a:noFill/>
            </a:ln>
          </p:spPr>
          <p:txBody>
            <a:bodyPr wrap="none" anchor="ct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600"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endParaRPr lang="en-US" sz="1800"/>
            </a:p>
          </p:txBody>
        </p:sp>
        <p:sp>
          <p:nvSpPr>
            <p:cNvPr id="32780" name="Rectangle 6"/>
            <p:cNvSpPr>
              <a:spLocks noChangeArrowheads="1"/>
            </p:cNvSpPr>
            <p:nvPr/>
          </p:nvSpPr>
          <p:spPr bwMode="auto">
            <a:xfrm>
              <a:off x="204" y="708"/>
              <a:ext cx="5352" cy="23"/>
            </a:xfrm>
            <a:prstGeom prst="rect">
              <a:avLst/>
            </a:prstGeom>
            <a:gradFill>
              <a:gsLst>
                <a:gs pos="0">
                  <a:schemeClr val="tx1"/>
                </a:gs>
                <a:gs pos="100000">
                  <a:schemeClr val="bg1"/>
                </a:gs>
              </a:gsLst>
              <a:lin ang="0" scaled="1"/>
            </a:gradFill>
            <a:ln>
              <a:noFill/>
            </a:ln>
          </p:spPr>
          <p:txBody>
            <a:bodyPr wrap="none" anchor="ct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600"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endParaRPr lang="en-US" sz="1800"/>
            </a:p>
          </p:txBody>
        </p:sp>
        <p:sp>
          <p:nvSpPr>
            <p:cNvPr id="32781" name="Rectangle 7"/>
            <p:cNvSpPr>
              <a:spLocks noChangeArrowheads="1"/>
            </p:cNvSpPr>
            <p:nvPr/>
          </p:nvSpPr>
          <p:spPr bwMode="auto">
            <a:xfrm>
              <a:off x="476" y="164"/>
              <a:ext cx="11" cy="726"/>
            </a:xfrm>
            <a:prstGeom prst="rect">
              <a:avLst/>
            </a:prstGeom>
            <a:solidFill>
              <a:schemeClr val="tx1"/>
            </a:solidFill>
            <a:ln w="9525">
              <a:solidFill>
                <a:schemeClr val="tx1"/>
              </a:solidFill>
              <a:miter lim="800000"/>
              <a:headEnd/>
              <a:tailEnd/>
            </a:ln>
          </p:spPr>
          <p:txBody>
            <a:bodyPr wrap="none" anchor="ct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600"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endParaRPr lang="en-US" sz="1800"/>
            </a:p>
          </p:txBody>
        </p:sp>
      </p:grpSp>
      <p:sp>
        <p:nvSpPr>
          <p:cNvPr id="32771" name="Rectangle 8"/>
          <p:cNvSpPr>
            <a:spLocks noGrp="1" noChangeArrowheads="1"/>
          </p:cNvSpPr>
          <p:nvPr>
            <p:ph type="title"/>
          </p:nvPr>
        </p:nvSpPr>
        <p:spPr bwMode="auto">
          <a:xfrm>
            <a:off x="1051663" y="188913"/>
            <a:ext cx="7646249" cy="561975"/>
          </a:xfrm>
        </p:spPr>
        <p:txBody>
          <a:bodyPr>
            <a:normAutofit fontScale="90000"/>
          </a:bodyPr>
          <a:lstStyle/>
          <a:p>
            <a:pPr>
              <a:defRPr/>
            </a:pPr>
            <a:r>
              <a:rPr lang="ru-RU" sz="3200" dirty="0"/>
              <a:t>Учебный план</a:t>
            </a:r>
            <a:endParaRPr dirty="0"/>
          </a:p>
        </p:txBody>
      </p:sp>
      <p:pic>
        <p:nvPicPr>
          <p:cNvPr id="32772" name="Picture 9" descr="P1"/>
          <p:cNvPicPr>
            <a:picLocks noChangeAspect="1" noChangeArrowheads="1"/>
          </p:cNvPicPr>
          <p:nvPr/>
        </p:nvPicPr>
        <p:blipFill>
          <a:blip r:embed="rId3"/>
          <a:stretch/>
        </p:blipFill>
        <p:spPr bwMode="auto">
          <a:xfrm>
            <a:off x="8459788" y="188913"/>
            <a:ext cx="525462" cy="549275"/>
          </a:xfrm>
          <a:prstGeom prst="rect">
            <a:avLst/>
          </a:prstGeom>
          <a:noFill/>
          <a:ln>
            <a:noFill/>
          </a:ln>
        </p:spPr>
      </p:pic>
      <p:sp>
        <p:nvSpPr>
          <p:cNvPr id="32773" name="Text Box 10"/>
          <p:cNvSpPr txBox="1">
            <a:spLocks noChangeArrowheads="1"/>
          </p:cNvSpPr>
          <p:nvPr/>
        </p:nvSpPr>
        <p:spPr bwMode="auto">
          <a:xfrm>
            <a:off x="4376286" y="1121758"/>
            <a:ext cx="4438496" cy="1600438"/>
          </a:xfrm>
          <a:prstGeom prst="rect">
            <a:avLst/>
          </a:prstGeom>
          <a:solidFill>
            <a:srgbClr val="CCFFFF"/>
          </a:solidFill>
          <a:ln w="9525">
            <a:solidFill>
              <a:schemeClr val="tx1"/>
            </a:solidFill>
            <a:miter lim="800000"/>
            <a:headEnd/>
            <a:tailEnd/>
          </a:ln>
        </p:spPr>
        <p:txBody>
          <a:bodyPr wrap="square">
            <a:spAutoFit/>
          </a:bodyPr>
          <a:lstStyle>
            <a:lvl1pPr marL="342900" indent="-342900">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600"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 typeface="Wingdings"/>
              <a:buNone/>
              <a:defRPr/>
            </a:pPr>
            <a:r>
              <a:rPr lang="ru-RU" sz="1400" b="1"/>
              <a:t>Кафедральные курсы</a:t>
            </a:r>
            <a:endParaRPr lang="ru-RU" sz="1400"/>
          </a:p>
          <a:p>
            <a:pPr>
              <a:spcBef>
                <a:spcPts val="0"/>
              </a:spcBef>
              <a:buFont typeface="Wingdings"/>
              <a:buChar char="q"/>
              <a:defRPr/>
            </a:pPr>
            <a:r>
              <a:rPr lang="ru-RU" sz="1400"/>
              <a:t>Интегральные уравнения</a:t>
            </a:r>
            <a:endParaRPr/>
          </a:p>
          <a:p>
            <a:pPr>
              <a:spcBef>
                <a:spcPts val="0"/>
              </a:spcBef>
              <a:buFont typeface="Wingdings"/>
              <a:buChar char="q"/>
              <a:defRPr/>
            </a:pPr>
            <a:r>
              <a:rPr lang="ru-RU" sz="1400"/>
              <a:t>Математические методы обработки изображений</a:t>
            </a:r>
            <a:endParaRPr/>
          </a:p>
          <a:p>
            <a:pPr>
              <a:spcBef>
                <a:spcPts val="0"/>
              </a:spcBef>
              <a:buFont typeface="Wingdings"/>
              <a:buChar char="q"/>
              <a:defRPr/>
            </a:pPr>
            <a:r>
              <a:rPr lang="ru-RU" sz="1400"/>
              <a:t>Математические модели в естествознании</a:t>
            </a:r>
            <a:endParaRPr/>
          </a:p>
          <a:p>
            <a:pPr>
              <a:spcBef>
                <a:spcPts val="0"/>
              </a:spcBef>
              <a:buFont typeface="Wingdings"/>
              <a:buChar char="q"/>
              <a:defRPr/>
            </a:pPr>
            <a:r>
              <a:rPr lang="ru-RU" sz="1400"/>
              <a:t>Объектно-ориентированное программирование</a:t>
            </a:r>
            <a:endParaRPr lang="en-US" sz="1400"/>
          </a:p>
        </p:txBody>
      </p:sp>
      <p:sp>
        <p:nvSpPr>
          <p:cNvPr id="32774" name="Text Box 12"/>
          <p:cNvSpPr txBox="1">
            <a:spLocks noChangeArrowheads="1"/>
          </p:cNvSpPr>
          <p:nvPr/>
        </p:nvSpPr>
        <p:spPr bwMode="auto">
          <a:xfrm>
            <a:off x="395015" y="4392226"/>
            <a:ext cx="3743772" cy="1384995"/>
          </a:xfrm>
          <a:prstGeom prst="rect">
            <a:avLst/>
          </a:prstGeom>
          <a:solidFill>
            <a:srgbClr val="FFFFCC"/>
          </a:solidFill>
          <a:ln w="9525">
            <a:solidFill>
              <a:schemeClr val="tx1"/>
            </a:solidFill>
            <a:miter lim="800000"/>
            <a:headEnd/>
            <a:tailEnd/>
          </a:ln>
        </p:spPr>
        <p:txBody>
          <a:bodyPr wrap="square">
            <a:spAutoFit/>
          </a:bodyPr>
          <a:lstStyle>
            <a:lvl1pPr marL="342900" indent="-342900">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600"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 typeface="Wingdings"/>
              <a:buNone/>
              <a:defRPr/>
            </a:pPr>
            <a:r>
              <a:rPr lang="ru-RU" sz="1400" b="1"/>
              <a:t>Потоковые курсы</a:t>
            </a:r>
            <a:endParaRPr lang="ru-RU" sz="1400"/>
          </a:p>
          <a:p>
            <a:pPr>
              <a:spcBef>
                <a:spcPts val="0"/>
              </a:spcBef>
              <a:buFont typeface="Wingdings"/>
              <a:buChar char="q"/>
              <a:defRPr/>
            </a:pPr>
            <a:r>
              <a:rPr lang="ru-RU" sz="1400"/>
              <a:t>Обратные задачи</a:t>
            </a:r>
            <a:endParaRPr/>
          </a:p>
          <a:p>
            <a:pPr>
              <a:spcBef>
                <a:spcPts val="0"/>
              </a:spcBef>
              <a:buFont typeface="Wingdings"/>
              <a:buChar char="q"/>
              <a:defRPr/>
            </a:pPr>
            <a:r>
              <a:rPr lang="ru-RU" sz="1400"/>
              <a:t>Доп. главы уравнений в частных производных</a:t>
            </a:r>
            <a:endParaRPr/>
          </a:p>
          <a:p>
            <a:pPr>
              <a:spcBef>
                <a:spcPts val="0"/>
              </a:spcBef>
              <a:buFont typeface="Wingdings"/>
              <a:buChar char="q"/>
              <a:defRPr/>
            </a:pPr>
            <a:r>
              <a:rPr lang="ru-RU" sz="1400"/>
              <a:t>Численные методы математической физики</a:t>
            </a:r>
            <a:endParaRPr/>
          </a:p>
        </p:txBody>
      </p:sp>
      <p:sp>
        <p:nvSpPr>
          <p:cNvPr id="21511" name="Text Box 11"/>
          <p:cNvSpPr txBox="1">
            <a:spLocks noChangeArrowheads="1"/>
          </p:cNvSpPr>
          <p:nvPr/>
        </p:nvSpPr>
        <p:spPr bwMode="auto">
          <a:xfrm>
            <a:off x="386611" y="1110154"/>
            <a:ext cx="3743772" cy="3108543"/>
          </a:xfrm>
          <a:prstGeom prst="rect">
            <a:avLst/>
          </a:prstGeom>
          <a:solidFill>
            <a:schemeClr val="accent5"/>
          </a:solidFill>
          <a:ln w="9525">
            <a:solidFill>
              <a:schemeClr val="tx1"/>
            </a:solidFill>
            <a:miter lim="800000"/>
            <a:headEnd/>
            <a:tailEnd/>
          </a:ln>
        </p:spPr>
        <p:txBody>
          <a:bodyPr wrap="square">
            <a:spAutoFit/>
          </a:bodyPr>
          <a:lstStyle>
            <a:lvl1pPr marL="342900" indent="-342900">
              <a:defRPr>
                <a:solidFill>
                  <a:schemeClr val="tx1"/>
                </a:solidFill>
                <a:latin typeface="Arial"/>
              </a:defRPr>
            </a:lvl1pPr>
            <a:lvl2pPr marL="742950" indent="-285750">
              <a:defRPr>
                <a:solidFill>
                  <a:schemeClr val="tx1"/>
                </a:solidFill>
                <a:latin typeface="Arial"/>
              </a:defRPr>
            </a:lvl2pPr>
            <a:lvl3pPr marL="1143000" indent="-228600">
              <a:defRPr>
                <a:solidFill>
                  <a:schemeClr val="tx1"/>
                </a:solidFill>
                <a:latin typeface="Arial"/>
              </a:defRPr>
            </a:lvl3pPr>
            <a:lvl4pPr marL="1600200" indent="-228600">
              <a:defRPr>
                <a:solidFill>
                  <a:schemeClr val="tx1"/>
                </a:solidFill>
                <a:latin typeface="Arial"/>
              </a:defRPr>
            </a:lvl4pPr>
            <a:lvl5pPr marL="2057400" indent="-228600">
              <a:defRPr>
                <a:solidFill>
                  <a:schemeClr val="tx1"/>
                </a:solidFill>
                <a:latin typeface="Arial"/>
              </a:defRPr>
            </a:lvl5pPr>
            <a:lvl6pPr marL="2514600" indent="-228600">
              <a:spcBef>
                <a:spcPts val="0"/>
              </a:spcBef>
              <a:spcAft>
                <a:spcPts val="0"/>
              </a:spcAft>
              <a:defRPr>
                <a:solidFill>
                  <a:schemeClr val="tx1"/>
                </a:solidFill>
                <a:latin typeface="Arial"/>
              </a:defRPr>
            </a:lvl6pPr>
            <a:lvl7pPr marL="2971800" indent="-228600">
              <a:spcBef>
                <a:spcPts val="0"/>
              </a:spcBef>
              <a:spcAft>
                <a:spcPts val="0"/>
              </a:spcAft>
              <a:defRPr>
                <a:solidFill>
                  <a:schemeClr val="tx1"/>
                </a:solidFill>
                <a:latin typeface="Arial"/>
              </a:defRPr>
            </a:lvl7pPr>
            <a:lvl8pPr marL="3429000" indent="-228600">
              <a:spcBef>
                <a:spcPts val="0"/>
              </a:spcBef>
              <a:spcAft>
                <a:spcPts val="0"/>
              </a:spcAft>
              <a:defRPr>
                <a:solidFill>
                  <a:schemeClr val="tx1"/>
                </a:solidFill>
                <a:latin typeface="Arial"/>
              </a:defRPr>
            </a:lvl8pPr>
            <a:lvl9pPr marL="3886200" indent="-228600">
              <a:spcBef>
                <a:spcPts val="0"/>
              </a:spcBef>
              <a:spcAft>
                <a:spcPts val="0"/>
              </a:spcAft>
              <a:defRPr>
                <a:solidFill>
                  <a:schemeClr val="tx1"/>
                </a:solidFill>
                <a:latin typeface="Arial"/>
              </a:defRPr>
            </a:lvl9pPr>
          </a:lstStyle>
          <a:p>
            <a:pPr>
              <a:buFont typeface="Wingdings"/>
              <a:buNone/>
              <a:defRPr/>
            </a:pPr>
            <a:r>
              <a:rPr lang="ru-RU" sz="1400" b="1"/>
              <a:t>Общие курсы</a:t>
            </a:r>
            <a:endParaRPr lang="ru-RU" sz="1400"/>
          </a:p>
          <a:p>
            <a:pPr>
              <a:buFont typeface="Wingdings"/>
              <a:buChar char="q"/>
              <a:defRPr/>
            </a:pPr>
            <a:r>
              <a:rPr lang="ru-RU" sz="1400"/>
              <a:t>Функциональный анализ</a:t>
            </a:r>
            <a:endParaRPr/>
          </a:p>
          <a:p>
            <a:pPr>
              <a:buFont typeface="Wingdings"/>
              <a:buChar char="q"/>
              <a:defRPr/>
            </a:pPr>
            <a:r>
              <a:rPr lang="ru-RU" sz="1400"/>
              <a:t>Численные методы</a:t>
            </a:r>
            <a:endParaRPr/>
          </a:p>
          <a:p>
            <a:pPr>
              <a:buFont typeface="Wingdings"/>
              <a:buChar char="q"/>
              <a:defRPr/>
            </a:pPr>
            <a:r>
              <a:rPr lang="ru-RU" sz="1400"/>
              <a:t>Уравнения математической физики</a:t>
            </a:r>
            <a:endParaRPr/>
          </a:p>
          <a:p>
            <a:pPr>
              <a:buFont typeface="Wingdings"/>
              <a:buChar char="q"/>
              <a:defRPr/>
            </a:pPr>
            <a:r>
              <a:rPr lang="ru-RU" sz="1400"/>
              <a:t>Основы кибернетики</a:t>
            </a:r>
            <a:endParaRPr/>
          </a:p>
          <a:p>
            <a:pPr>
              <a:buFont typeface="Wingdings"/>
              <a:buChar char="q"/>
              <a:defRPr/>
            </a:pPr>
            <a:r>
              <a:rPr lang="ru-RU" sz="1400"/>
              <a:t>Методы оптимизации</a:t>
            </a:r>
            <a:endParaRPr/>
          </a:p>
          <a:p>
            <a:pPr>
              <a:buFont typeface="Wingdings"/>
              <a:buChar char="q"/>
              <a:defRPr/>
            </a:pPr>
            <a:r>
              <a:rPr lang="ru-RU" sz="1400"/>
              <a:t>Теория игр и исследование операций</a:t>
            </a:r>
            <a:endParaRPr/>
          </a:p>
          <a:p>
            <a:pPr>
              <a:buFont typeface="Wingdings"/>
              <a:buChar char="q"/>
              <a:defRPr/>
            </a:pPr>
            <a:r>
              <a:rPr lang="ru-RU" sz="1400"/>
              <a:t>Базы данных</a:t>
            </a:r>
            <a:endParaRPr/>
          </a:p>
          <a:p>
            <a:pPr>
              <a:buFont typeface="Wingdings"/>
              <a:buChar char="q"/>
              <a:defRPr/>
            </a:pPr>
            <a:r>
              <a:rPr lang="ru-RU" sz="1400"/>
              <a:t>Суперкомпьютеры и параллельная обработка данных</a:t>
            </a:r>
            <a:endParaRPr/>
          </a:p>
          <a:p>
            <a:pPr>
              <a:buFont typeface="Wingdings"/>
              <a:buChar char="q"/>
              <a:defRPr/>
            </a:pPr>
            <a:r>
              <a:rPr lang="ru-RU" sz="1400"/>
              <a:t>Практикум на ЭВМ</a:t>
            </a:r>
            <a:endParaRPr/>
          </a:p>
          <a:p>
            <a:pPr>
              <a:buFont typeface="Wingdings"/>
              <a:buChar char="q"/>
              <a:defRPr/>
            </a:pPr>
            <a:r>
              <a:rPr lang="ru-RU" sz="1400"/>
              <a:t>Физика волновых процессов</a:t>
            </a:r>
            <a:endParaRPr lang="en-US" sz="1400"/>
          </a:p>
          <a:p>
            <a:pPr>
              <a:buFont typeface="Wingdings"/>
              <a:buChar char="q"/>
              <a:defRPr/>
            </a:pPr>
            <a:r>
              <a:rPr lang="ru-RU" sz="1400"/>
              <a:t>Методы машинного обучения</a:t>
            </a:r>
            <a:endParaRPr/>
          </a:p>
          <a:p>
            <a:pPr>
              <a:buFont typeface="Wingdings"/>
              <a:buChar char="q"/>
              <a:defRPr/>
            </a:pPr>
            <a:r>
              <a:rPr lang="ru-RU" sz="1400"/>
              <a:t>Глубокое  машинное  обучение</a:t>
            </a:r>
            <a:endParaRPr/>
          </a:p>
        </p:txBody>
      </p:sp>
      <p:sp>
        <p:nvSpPr>
          <p:cNvPr id="32776" name="TextBox 1"/>
          <p:cNvSpPr txBox="1">
            <a:spLocks noChangeArrowheads="1"/>
          </p:cNvSpPr>
          <p:nvPr/>
        </p:nvSpPr>
        <p:spPr bwMode="auto">
          <a:xfrm>
            <a:off x="971599" y="5838090"/>
            <a:ext cx="7088030" cy="830997"/>
          </a:xfrm>
          <a:prstGeom prst="rect">
            <a:avLst/>
          </a:prstGeom>
          <a:noFill/>
          <a:ln>
            <a:noFill/>
          </a:ln>
        </p:spPr>
        <p:txBody>
          <a:bodyPr wrap="none">
            <a:spAutoFit/>
          </a:bodyP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600"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lgn="ctr">
              <a:spcBef>
                <a:spcPts val="0"/>
              </a:spcBef>
              <a:buFontTx/>
              <a:buNone/>
              <a:defRPr/>
            </a:pPr>
            <a:r>
              <a:rPr lang="ru-RU" sz="1600"/>
              <a:t>Магистерская программа кафедры</a:t>
            </a:r>
            <a:r>
              <a:rPr lang="en-US" sz="1600"/>
              <a:t>:</a:t>
            </a:r>
            <a:endParaRPr lang="ru-RU" sz="1600"/>
          </a:p>
          <a:p>
            <a:pPr algn="ctr">
              <a:spcBef>
                <a:spcPts val="0"/>
              </a:spcBef>
              <a:buFontTx/>
              <a:buNone/>
              <a:defRPr/>
            </a:pPr>
            <a:r>
              <a:rPr lang="en-US" sz="1600"/>
              <a:t>“</a:t>
            </a:r>
            <a:r>
              <a:rPr lang="ru-RU" sz="1600"/>
              <a:t>Компьютерные методы в математической физике, обратных задачах и </a:t>
            </a:r>
            <a:endParaRPr/>
          </a:p>
          <a:p>
            <a:pPr algn="ctr">
              <a:spcBef>
                <a:spcPts val="0"/>
              </a:spcBef>
              <a:buFontTx/>
              <a:buNone/>
              <a:defRPr/>
            </a:pPr>
            <a:r>
              <a:rPr lang="ru-RU" sz="1600"/>
              <a:t>обработке изображений</a:t>
            </a:r>
            <a:r>
              <a:rPr lang="en-US" sz="1600"/>
              <a:t>”</a:t>
            </a:r>
            <a:endParaRPr lang="ru-RU" sz="16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2"/>
          <p:cNvGrpSpPr>
            <a:grpSpLocks/>
          </p:cNvGrpSpPr>
          <p:nvPr/>
        </p:nvGrpSpPr>
        <p:grpSpPr bwMode="auto">
          <a:xfrm>
            <a:off x="35529" y="0"/>
            <a:ext cx="9082088" cy="1152525"/>
            <a:chOff x="0" y="164"/>
            <a:chExt cx="5556" cy="726"/>
          </a:xfrm>
        </p:grpSpPr>
        <p:sp>
          <p:nvSpPr>
            <p:cNvPr id="11272" name="Rectangle 3"/>
            <p:cNvSpPr>
              <a:spLocks noChangeArrowheads="1"/>
            </p:cNvSpPr>
            <p:nvPr/>
          </p:nvSpPr>
          <p:spPr bwMode="auto">
            <a:xfrm>
              <a:off x="227" y="209"/>
              <a:ext cx="544" cy="272"/>
            </a:xfrm>
            <a:prstGeom prst="rect">
              <a:avLst/>
            </a:prstGeom>
            <a:gradFill rotWithShape="1">
              <a:gsLst>
                <a:gs pos="0">
                  <a:srgbClr val="0000FF"/>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dirty="0"/>
            </a:p>
          </p:txBody>
        </p:sp>
        <p:sp>
          <p:nvSpPr>
            <p:cNvPr id="11273" name="Rectangle 4"/>
            <p:cNvSpPr>
              <a:spLocks noChangeArrowheads="1"/>
            </p:cNvSpPr>
            <p:nvPr/>
          </p:nvSpPr>
          <p:spPr bwMode="auto">
            <a:xfrm>
              <a:off x="317" y="481"/>
              <a:ext cx="635" cy="318"/>
            </a:xfrm>
            <a:prstGeom prst="rect">
              <a:avLst/>
            </a:prstGeom>
            <a:gradFill rotWithShape="1">
              <a:gsLst>
                <a:gs pos="0">
                  <a:srgbClr val="FFCC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1274" name="Rectangle 5"/>
            <p:cNvSpPr>
              <a:spLocks noChangeArrowheads="1"/>
            </p:cNvSpPr>
            <p:nvPr/>
          </p:nvSpPr>
          <p:spPr bwMode="auto">
            <a:xfrm>
              <a:off x="0" y="436"/>
              <a:ext cx="408" cy="318"/>
            </a:xfrm>
            <a:prstGeom prst="rect">
              <a:avLst/>
            </a:prstGeom>
            <a:gradFill rotWithShape="1">
              <a:gsLst>
                <a:gs pos="0">
                  <a:schemeClr val="bg1"/>
                </a:gs>
                <a:gs pos="100000">
                  <a:srgbClr val="FF0000"/>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1275" name="Rectangle 6"/>
            <p:cNvSpPr>
              <a:spLocks noChangeArrowheads="1"/>
            </p:cNvSpPr>
            <p:nvPr/>
          </p:nvSpPr>
          <p:spPr bwMode="auto">
            <a:xfrm>
              <a:off x="204" y="708"/>
              <a:ext cx="5352" cy="23"/>
            </a:xfrm>
            <a:prstGeom prst="rect">
              <a:avLst/>
            </a:prstGeom>
            <a:gradFill rotWithShape="1">
              <a:gsLst>
                <a:gs pos="0">
                  <a:schemeClr val="tx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1276" name="Rectangle 7"/>
            <p:cNvSpPr>
              <a:spLocks noChangeArrowheads="1"/>
            </p:cNvSpPr>
            <p:nvPr/>
          </p:nvSpPr>
          <p:spPr bwMode="auto">
            <a:xfrm>
              <a:off x="476" y="164"/>
              <a:ext cx="11" cy="726"/>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grpSp>
      <p:sp>
        <p:nvSpPr>
          <p:cNvPr id="11267" name="Rectangle 8"/>
          <p:cNvSpPr>
            <a:spLocks noGrp="1" noChangeArrowheads="1"/>
          </p:cNvSpPr>
          <p:nvPr>
            <p:ph type="title"/>
          </p:nvPr>
        </p:nvSpPr>
        <p:spPr>
          <a:xfrm>
            <a:off x="557213" y="274638"/>
            <a:ext cx="8229600" cy="561975"/>
          </a:xfrm>
        </p:spPr>
        <p:txBody>
          <a:bodyPr/>
          <a:lstStyle/>
          <a:p>
            <a:pPr eaLnBrk="1" hangingPunct="1"/>
            <a:r>
              <a:rPr lang="ru-RU" altLang="ru-RU" sz="2200" dirty="0"/>
              <a:t>Обратная задача электрокардиографии</a:t>
            </a:r>
            <a:r>
              <a:rPr lang="en-US" altLang="ru-RU" sz="2200" dirty="0"/>
              <a:t> (</a:t>
            </a:r>
            <a:r>
              <a:rPr lang="ru-RU" altLang="ru-RU" sz="2200" dirty="0"/>
              <a:t>продолжение)</a:t>
            </a:r>
          </a:p>
        </p:txBody>
      </p:sp>
      <p:pic>
        <p:nvPicPr>
          <p:cNvPr id="11268" name="Picture 9" descr="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9788" y="188913"/>
            <a:ext cx="5254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AutoShape 22" descr="CID:%7b7B1697CC-2B44-47EF-8DE8-DC22150DFD31%7d/omega-mesh.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sp>
        <p:nvSpPr>
          <p:cNvPr id="11270" name="AutoShape 24" descr="CID:%7b7B1697CC-2B44-47EF-8DE8-DC22150DFD31%7d/omega-mesh.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pic>
        <p:nvPicPr>
          <p:cNvPr id="2" name="Picture 1">
            <a:extLst>
              <a:ext uri="{FF2B5EF4-FFF2-40B4-BE49-F238E27FC236}">
                <a16:creationId xmlns:a16="http://schemas.microsoft.com/office/drawing/2014/main" id="{C38B9C77-1ACA-4054-A484-533B0B3F995E}"/>
              </a:ext>
            </a:extLst>
          </p:cNvPr>
          <p:cNvPicPr>
            <a:picLocks noChangeAspect="1"/>
          </p:cNvPicPr>
          <p:nvPr/>
        </p:nvPicPr>
        <p:blipFill>
          <a:blip r:embed="rId4"/>
          <a:stretch>
            <a:fillRect/>
          </a:stretch>
        </p:blipFill>
        <p:spPr>
          <a:xfrm>
            <a:off x="460375" y="1347540"/>
            <a:ext cx="8316416" cy="5100380"/>
          </a:xfrm>
          <a:prstGeom prst="rect">
            <a:avLst/>
          </a:prstGeom>
        </p:spPr>
      </p:pic>
    </p:spTree>
    <p:extLst>
      <p:ext uri="{BB962C8B-B14F-4D97-AF65-F5344CB8AC3E}">
        <p14:creationId xmlns:p14="http://schemas.microsoft.com/office/powerpoint/2010/main" val="375434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2"/>
          <p:cNvGrpSpPr>
            <a:grpSpLocks/>
          </p:cNvGrpSpPr>
          <p:nvPr/>
        </p:nvGrpSpPr>
        <p:grpSpPr bwMode="auto">
          <a:xfrm>
            <a:off x="0" y="0"/>
            <a:ext cx="8820150" cy="1152525"/>
            <a:chOff x="0" y="164"/>
            <a:chExt cx="5556" cy="726"/>
          </a:xfrm>
        </p:grpSpPr>
        <p:sp>
          <p:nvSpPr>
            <p:cNvPr id="11272" name="Rectangle 3"/>
            <p:cNvSpPr>
              <a:spLocks noChangeArrowheads="1"/>
            </p:cNvSpPr>
            <p:nvPr/>
          </p:nvSpPr>
          <p:spPr bwMode="auto">
            <a:xfrm>
              <a:off x="227" y="209"/>
              <a:ext cx="544" cy="272"/>
            </a:xfrm>
            <a:prstGeom prst="rect">
              <a:avLst/>
            </a:prstGeom>
            <a:gradFill rotWithShape="1">
              <a:gsLst>
                <a:gs pos="0">
                  <a:srgbClr val="0000FF"/>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1273" name="Rectangle 4"/>
            <p:cNvSpPr>
              <a:spLocks noChangeArrowheads="1"/>
            </p:cNvSpPr>
            <p:nvPr/>
          </p:nvSpPr>
          <p:spPr bwMode="auto">
            <a:xfrm>
              <a:off x="317" y="481"/>
              <a:ext cx="635" cy="318"/>
            </a:xfrm>
            <a:prstGeom prst="rect">
              <a:avLst/>
            </a:prstGeom>
            <a:gradFill rotWithShape="1">
              <a:gsLst>
                <a:gs pos="0">
                  <a:srgbClr val="FFCC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dirty="0"/>
            </a:p>
          </p:txBody>
        </p:sp>
        <p:sp>
          <p:nvSpPr>
            <p:cNvPr id="11274" name="Rectangle 5"/>
            <p:cNvSpPr>
              <a:spLocks noChangeArrowheads="1"/>
            </p:cNvSpPr>
            <p:nvPr/>
          </p:nvSpPr>
          <p:spPr bwMode="auto">
            <a:xfrm>
              <a:off x="0" y="436"/>
              <a:ext cx="408" cy="318"/>
            </a:xfrm>
            <a:prstGeom prst="rect">
              <a:avLst/>
            </a:prstGeom>
            <a:gradFill rotWithShape="1">
              <a:gsLst>
                <a:gs pos="0">
                  <a:schemeClr val="bg1"/>
                </a:gs>
                <a:gs pos="100000">
                  <a:srgbClr val="FF0000"/>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1275" name="Rectangle 6"/>
            <p:cNvSpPr>
              <a:spLocks noChangeArrowheads="1"/>
            </p:cNvSpPr>
            <p:nvPr/>
          </p:nvSpPr>
          <p:spPr bwMode="auto">
            <a:xfrm>
              <a:off x="204" y="708"/>
              <a:ext cx="5352" cy="23"/>
            </a:xfrm>
            <a:prstGeom prst="rect">
              <a:avLst/>
            </a:prstGeom>
            <a:gradFill rotWithShape="1">
              <a:gsLst>
                <a:gs pos="0">
                  <a:schemeClr val="tx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1276" name="Rectangle 7"/>
            <p:cNvSpPr>
              <a:spLocks noChangeArrowheads="1"/>
            </p:cNvSpPr>
            <p:nvPr/>
          </p:nvSpPr>
          <p:spPr bwMode="auto">
            <a:xfrm>
              <a:off x="476" y="164"/>
              <a:ext cx="11" cy="726"/>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grpSp>
      <p:sp>
        <p:nvSpPr>
          <p:cNvPr id="11267" name="Rectangle 8"/>
          <p:cNvSpPr>
            <a:spLocks noGrp="1" noChangeArrowheads="1"/>
          </p:cNvSpPr>
          <p:nvPr>
            <p:ph type="title"/>
          </p:nvPr>
        </p:nvSpPr>
        <p:spPr>
          <a:xfrm>
            <a:off x="557212" y="274638"/>
            <a:ext cx="8428037" cy="561975"/>
          </a:xfrm>
        </p:spPr>
        <p:txBody>
          <a:bodyPr/>
          <a:lstStyle/>
          <a:p>
            <a:pPr eaLnBrk="1" hangingPunct="1"/>
            <a:r>
              <a:rPr lang="ru-RU" altLang="ru-RU" sz="2800" dirty="0"/>
              <a:t>Обратная  задача для модели популяции</a:t>
            </a:r>
          </a:p>
        </p:txBody>
      </p:sp>
      <p:pic>
        <p:nvPicPr>
          <p:cNvPr id="11268" name="Picture 9" descr="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9788" y="188913"/>
            <a:ext cx="5254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AutoShape 22" descr="CID:%7b7B1697CC-2B44-47EF-8DE8-DC22150DFD31%7d/omega-mesh.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sp>
        <p:nvSpPr>
          <p:cNvPr id="11270" name="AutoShape 24" descr="CID:%7b7B1697CC-2B44-47EF-8DE8-DC22150DFD31%7d/omega-mesh.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pic>
        <p:nvPicPr>
          <p:cNvPr id="2" name="Picture 1">
            <a:extLst>
              <a:ext uri="{FF2B5EF4-FFF2-40B4-BE49-F238E27FC236}">
                <a16:creationId xmlns:a16="http://schemas.microsoft.com/office/drawing/2014/main" id="{575BD5D3-F3FE-4075-BBFA-97FE46D5C4AF}"/>
              </a:ext>
            </a:extLst>
          </p:cNvPr>
          <p:cNvPicPr>
            <a:picLocks noChangeAspect="1"/>
          </p:cNvPicPr>
          <p:nvPr/>
        </p:nvPicPr>
        <p:blipFill>
          <a:blip r:embed="rId4"/>
          <a:stretch>
            <a:fillRect/>
          </a:stretch>
        </p:blipFill>
        <p:spPr>
          <a:xfrm>
            <a:off x="392140" y="1089186"/>
            <a:ext cx="8199371" cy="5526242"/>
          </a:xfrm>
          <a:prstGeom prst="rect">
            <a:avLst/>
          </a:prstGeom>
        </p:spPr>
      </p:pic>
    </p:spTree>
    <p:extLst>
      <p:ext uri="{BB962C8B-B14F-4D97-AF65-F5344CB8AC3E}">
        <p14:creationId xmlns:p14="http://schemas.microsoft.com/office/powerpoint/2010/main" val="8759553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93C49-83CD-D87C-8F84-D9326B5F086C}"/>
            </a:ext>
          </a:extLst>
        </p:cNvPr>
        <p:cNvGrpSpPr/>
        <p:nvPr/>
      </p:nvGrpSpPr>
      <p:grpSpPr>
        <a:xfrm>
          <a:off x="0" y="0"/>
          <a:ext cx="0" cy="0"/>
          <a:chOff x="0" y="0"/>
          <a:chExt cx="0" cy="0"/>
        </a:xfrm>
      </p:grpSpPr>
      <p:grpSp>
        <p:nvGrpSpPr>
          <p:cNvPr id="11266" name="Group 2">
            <a:extLst>
              <a:ext uri="{FF2B5EF4-FFF2-40B4-BE49-F238E27FC236}">
                <a16:creationId xmlns:a16="http://schemas.microsoft.com/office/drawing/2014/main" id="{A7523EED-F32D-BC55-4A13-2272DC2F908A}"/>
              </a:ext>
            </a:extLst>
          </p:cNvPr>
          <p:cNvGrpSpPr>
            <a:grpSpLocks/>
          </p:cNvGrpSpPr>
          <p:nvPr/>
        </p:nvGrpSpPr>
        <p:grpSpPr bwMode="auto">
          <a:xfrm>
            <a:off x="0" y="1"/>
            <a:ext cx="8820150" cy="1124744"/>
            <a:chOff x="0" y="164"/>
            <a:chExt cx="5556" cy="726"/>
          </a:xfrm>
        </p:grpSpPr>
        <p:sp>
          <p:nvSpPr>
            <p:cNvPr id="11272" name="Rectangle 3">
              <a:extLst>
                <a:ext uri="{FF2B5EF4-FFF2-40B4-BE49-F238E27FC236}">
                  <a16:creationId xmlns:a16="http://schemas.microsoft.com/office/drawing/2014/main" id="{3B925C54-8BA4-8D8D-4C28-97242201C27B}"/>
                </a:ext>
              </a:extLst>
            </p:cNvPr>
            <p:cNvSpPr>
              <a:spLocks noChangeArrowheads="1"/>
            </p:cNvSpPr>
            <p:nvPr/>
          </p:nvSpPr>
          <p:spPr bwMode="auto">
            <a:xfrm>
              <a:off x="227" y="209"/>
              <a:ext cx="544" cy="272"/>
            </a:xfrm>
            <a:prstGeom prst="rect">
              <a:avLst/>
            </a:prstGeom>
            <a:gradFill rotWithShape="1">
              <a:gsLst>
                <a:gs pos="0">
                  <a:srgbClr val="0000FF"/>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1273" name="Rectangle 4">
              <a:extLst>
                <a:ext uri="{FF2B5EF4-FFF2-40B4-BE49-F238E27FC236}">
                  <a16:creationId xmlns:a16="http://schemas.microsoft.com/office/drawing/2014/main" id="{99E8EF60-7ED2-64C5-AA7A-0C168B244F7E}"/>
                </a:ext>
              </a:extLst>
            </p:cNvPr>
            <p:cNvSpPr>
              <a:spLocks noChangeArrowheads="1"/>
            </p:cNvSpPr>
            <p:nvPr/>
          </p:nvSpPr>
          <p:spPr bwMode="auto">
            <a:xfrm>
              <a:off x="317" y="481"/>
              <a:ext cx="635" cy="318"/>
            </a:xfrm>
            <a:prstGeom prst="rect">
              <a:avLst/>
            </a:prstGeom>
            <a:gradFill rotWithShape="1">
              <a:gsLst>
                <a:gs pos="0">
                  <a:srgbClr val="FFCC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dirty="0"/>
            </a:p>
          </p:txBody>
        </p:sp>
        <p:sp>
          <p:nvSpPr>
            <p:cNvPr id="11274" name="Rectangle 5">
              <a:extLst>
                <a:ext uri="{FF2B5EF4-FFF2-40B4-BE49-F238E27FC236}">
                  <a16:creationId xmlns:a16="http://schemas.microsoft.com/office/drawing/2014/main" id="{2FBEAE2D-0B68-ACAB-ACBE-F85CA65AC69E}"/>
                </a:ext>
              </a:extLst>
            </p:cNvPr>
            <p:cNvSpPr>
              <a:spLocks noChangeArrowheads="1"/>
            </p:cNvSpPr>
            <p:nvPr/>
          </p:nvSpPr>
          <p:spPr bwMode="auto">
            <a:xfrm>
              <a:off x="0" y="436"/>
              <a:ext cx="408" cy="318"/>
            </a:xfrm>
            <a:prstGeom prst="rect">
              <a:avLst/>
            </a:prstGeom>
            <a:gradFill rotWithShape="1">
              <a:gsLst>
                <a:gs pos="0">
                  <a:schemeClr val="bg1"/>
                </a:gs>
                <a:gs pos="100000">
                  <a:srgbClr val="FF0000"/>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1275" name="Rectangle 6">
              <a:extLst>
                <a:ext uri="{FF2B5EF4-FFF2-40B4-BE49-F238E27FC236}">
                  <a16:creationId xmlns:a16="http://schemas.microsoft.com/office/drawing/2014/main" id="{67B93FC7-97BA-86F8-EA10-D9E0E606D967}"/>
                </a:ext>
              </a:extLst>
            </p:cNvPr>
            <p:cNvSpPr>
              <a:spLocks noChangeArrowheads="1"/>
            </p:cNvSpPr>
            <p:nvPr/>
          </p:nvSpPr>
          <p:spPr bwMode="auto">
            <a:xfrm>
              <a:off x="204" y="708"/>
              <a:ext cx="5352" cy="23"/>
            </a:xfrm>
            <a:prstGeom prst="rect">
              <a:avLst/>
            </a:prstGeom>
            <a:gradFill rotWithShape="1">
              <a:gsLst>
                <a:gs pos="0">
                  <a:schemeClr val="tx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1276" name="Rectangle 7">
              <a:extLst>
                <a:ext uri="{FF2B5EF4-FFF2-40B4-BE49-F238E27FC236}">
                  <a16:creationId xmlns:a16="http://schemas.microsoft.com/office/drawing/2014/main" id="{9436212C-39F1-7BED-C30A-7DE0A91A7DF8}"/>
                </a:ext>
              </a:extLst>
            </p:cNvPr>
            <p:cNvSpPr>
              <a:spLocks noChangeArrowheads="1"/>
            </p:cNvSpPr>
            <p:nvPr/>
          </p:nvSpPr>
          <p:spPr bwMode="auto">
            <a:xfrm>
              <a:off x="476" y="164"/>
              <a:ext cx="11" cy="726"/>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grpSp>
      <p:sp>
        <p:nvSpPr>
          <p:cNvPr id="11267" name="Rectangle 8">
            <a:extLst>
              <a:ext uri="{FF2B5EF4-FFF2-40B4-BE49-F238E27FC236}">
                <a16:creationId xmlns:a16="http://schemas.microsoft.com/office/drawing/2014/main" id="{20747A2D-8FF6-253F-271E-63F6B3112D99}"/>
              </a:ext>
            </a:extLst>
          </p:cNvPr>
          <p:cNvSpPr>
            <a:spLocks noGrp="1" noChangeArrowheads="1"/>
          </p:cNvSpPr>
          <p:nvPr>
            <p:ph type="title"/>
          </p:nvPr>
        </p:nvSpPr>
        <p:spPr>
          <a:xfrm>
            <a:off x="532425" y="212725"/>
            <a:ext cx="8428037" cy="561975"/>
          </a:xfrm>
        </p:spPr>
        <p:txBody>
          <a:bodyPr/>
          <a:lstStyle/>
          <a:p>
            <a:pPr eaLnBrk="1" hangingPunct="1"/>
            <a:r>
              <a:rPr lang="ru-RU" altLang="ru-RU" sz="2800" dirty="0"/>
              <a:t>Мониторинг загрязнения окружающей среды</a:t>
            </a:r>
          </a:p>
        </p:txBody>
      </p:sp>
      <p:pic>
        <p:nvPicPr>
          <p:cNvPr id="11268" name="Picture 9" descr="P1">
            <a:extLst>
              <a:ext uri="{FF2B5EF4-FFF2-40B4-BE49-F238E27FC236}">
                <a16:creationId xmlns:a16="http://schemas.microsoft.com/office/drawing/2014/main" id="{51012FA0-1023-00EE-DF07-6E1CEEF02A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7419" y="175047"/>
            <a:ext cx="5254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AutoShape 22" descr="CID:%7b7B1697CC-2B44-47EF-8DE8-DC22150DFD31%7d/omega-mesh.jpg">
            <a:extLst>
              <a:ext uri="{FF2B5EF4-FFF2-40B4-BE49-F238E27FC236}">
                <a16:creationId xmlns:a16="http://schemas.microsoft.com/office/drawing/2014/main" id="{7651182E-368F-733D-5577-882F043CAF88}"/>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sp>
        <p:nvSpPr>
          <p:cNvPr id="11270" name="AutoShape 24" descr="CID:%7b7B1697CC-2B44-47EF-8DE8-DC22150DFD31%7d/omega-mesh.jpg">
            <a:extLst>
              <a:ext uri="{FF2B5EF4-FFF2-40B4-BE49-F238E27FC236}">
                <a16:creationId xmlns:a16="http://schemas.microsoft.com/office/drawing/2014/main" id="{6C41D4A8-2FA8-E5F0-6829-24E3DCDC18AC}"/>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7ED0F12-49BA-98F8-28D9-3BF21C5CCC35}"/>
                  </a:ext>
                </a:extLst>
              </p:cNvPr>
              <p:cNvSpPr txBox="1"/>
              <p:nvPr/>
            </p:nvSpPr>
            <p:spPr>
              <a:xfrm>
                <a:off x="342106" y="1014155"/>
                <a:ext cx="8459787" cy="2735301"/>
              </a:xfrm>
              <a:prstGeom prst="rect">
                <a:avLst/>
              </a:prstGeom>
              <a:noFill/>
            </p:spPr>
            <p:txBody>
              <a:bodyPr wrap="square">
                <a:spAutoFit/>
              </a:bodyPr>
              <a:lstStyle/>
              <a:p>
                <a:pPr algn="just" eaLnBrk="0" fontAlgn="base" hangingPunct="0">
                  <a:lnSpc>
                    <a:spcPct val="110000"/>
                  </a:lnSpc>
                </a:pPr>
                <a:r>
                  <a:rPr lang="ru-R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Источники</a:t>
                </a:r>
                <a:r>
                  <a:rPr lang="ru-R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загрязнения</a:t>
                </a:r>
                <a:r>
                  <a:rPr lang="ru-R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800" dirty="0">
                    <a:solidFill>
                      <a:srgbClr val="000000"/>
                    </a:solidFill>
                    <a:effectLst/>
                    <a:latin typeface="+mn-lt"/>
                    <a:ea typeface="Calibri" panose="020F0502020204030204" pitchFamily="34" charset="0"/>
                    <a:cs typeface="Times New Roman" panose="02020603050405020304" pitchFamily="18" charset="0"/>
                  </a:rPr>
                  <a:t>осуществляют </a:t>
                </a:r>
                <a:r>
                  <a:rPr lang="ru-R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вредные</a:t>
                </a:r>
                <a:r>
                  <a:rPr lang="ru-R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выбросы</a:t>
                </a:r>
                <a:r>
                  <a:rPr lang="ru-R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Важно</a:t>
                </a:r>
                <a:r>
                  <a:rPr lang="ru-R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определить,</a:t>
                </a:r>
                <a:r>
                  <a:rPr lang="ru-R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какой</a:t>
                </a:r>
                <a:r>
                  <a:rPr lang="ru-R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из</a:t>
                </a:r>
                <a:r>
                  <a:rPr lang="ru-R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источников это сделал,</a:t>
                </a:r>
                <a:r>
                  <a:rPr lang="ru-R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и</a:t>
                </a:r>
                <a:r>
                  <a:rPr lang="ru-R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найти</a:t>
                </a:r>
                <a:r>
                  <a:rPr lang="ru-R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изменение</a:t>
                </a:r>
                <a:r>
                  <a:rPr lang="ru-R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интенсивности</a:t>
                </a:r>
                <a:r>
                  <a:rPr lang="ru-R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его</a:t>
                </a:r>
                <a:r>
                  <a:rPr lang="ru-R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выброса</a:t>
                </a:r>
                <a:r>
                  <a:rPr lang="ru-R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во</a:t>
                </a:r>
                <a:r>
                  <a:rPr lang="ru-R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времени</a:t>
                </a:r>
                <a:r>
                  <a:rPr lang="ru-R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Процесс</a:t>
                </a:r>
                <a:r>
                  <a:rPr lang="ru-R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можно</a:t>
                </a:r>
                <a:r>
                  <a:rPr lang="ru-R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описать</a:t>
                </a:r>
                <a:r>
                  <a:rPr lang="ru-R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уравнением</a:t>
                </a:r>
                <a:r>
                  <a:rPr lang="ru-R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диффузии</a:t>
                </a:r>
                <a:r>
                  <a:rPr lang="ru-R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ru-RU" sz="1800" dirty="0">
                  <a:effectLst/>
                  <a:latin typeface="Times New Roman" panose="02020603050405020304" pitchFamily="18" charset="0"/>
                  <a:ea typeface="Times New Roman" panose="02020603050405020304" pitchFamily="18" charset="0"/>
                </a:endParaRPr>
              </a:p>
              <a:p>
                <a:pPr algn="just" eaLnBrk="0" fontAlgn="base" hangingPunct="0">
                  <a:lnSpc>
                    <a:spcPct val="110000"/>
                  </a:lnSpc>
                </a:pPr>
                <a14:m>
                  <m:oMathPara xmlns:m="http://schemas.openxmlformats.org/officeDocument/2006/math">
                    <m:oMathParaPr>
                      <m:jc m:val="centerGroup"/>
                    </m:oMathParaPr>
                    <m:oMath xmlns:m="http://schemas.openxmlformats.org/officeDocument/2006/math">
                      <m:sSub>
                        <m:sSubPr>
                          <m:ctrlPr>
                            <a:rPr lang="ru-RU" sz="1800" i="1" kern="100">
                              <a:solidFill>
                                <a:srgbClr val="000000"/>
                              </a:solidFill>
                              <a:effectLst/>
                              <a:latin typeface="Cambria Math" panose="02040503050406030204" pitchFamily="18" charset="0"/>
                              <a:ea typeface="Calibri" panose="020F0502020204030204" pitchFamily="34" charset="0"/>
                            </a:rPr>
                          </m:ctrlPr>
                        </m:sSubPr>
                        <m:e>
                          <m:r>
                            <a:rPr lang="ru-RU" sz="1800" i="1">
                              <a:solidFill>
                                <a:srgbClr val="000000"/>
                              </a:solidFill>
                              <a:effectLst/>
                              <a:latin typeface="Cambria Math" panose="02040503050406030204" pitchFamily="18" charset="0"/>
                              <a:ea typeface="Calibri" panose="020F0502020204030204" pitchFamily="34" charset="0"/>
                            </a:rPr>
                            <m:t>𝑢</m:t>
                          </m:r>
                        </m:e>
                        <m:sub>
                          <m:r>
                            <a:rPr lang="ru-RU" sz="1800" i="1">
                              <a:solidFill>
                                <a:srgbClr val="000000"/>
                              </a:solidFill>
                              <a:effectLst/>
                              <a:latin typeface="Cambria Math" panose="02040503050406030204" pitchFamily="18" charset="0"/>
                              <a:ea typeface="Calibri" panose="020F0502020204030204" pitchFamily="34" charset="0"/>
                            </a:rPr>
                            <m:t>𝑡</m:t>
                          </m:r>
                        </m:sub>
                      </m:sSub>
                      <m:r>
                        <a:rPr lang="ru-RU" sz="1800" i="1">
                          <a:solidFill>
                            <a:srgbClr val="000000"/>
                          </a:solidFill>
                          <a:effectLst/>
                          <a:latin typeface="Cambria Math" panose="02040503050406030204" pitchFamily="18" charset="0"/>
                          <a:ea typeface="Calibri" panose="020F0502020204030204" pitchFamily="34" charset="0"/>
                        </a:rPr>
                        <m:t>=</m:t>
                      </m:r>
                      <m:sSub>
                        <m:sSubPr>
                          <m:ctrlPr>
                            <a:rPr lang="ru-RU" sz="1800" i="1" kern="100">
                              <a:solidFill>
                                <a:srgbClr val="000000"/>
                              </a:solidFill>
                              <a:effectLst/>
                              <a:latin typeface="Cambria Math" panose="02040503050406030204" pitchFamily="18" charset="0"/>
                              <a:ea typeface="Calibri" panose="020F0502020204030204" pitchFamily="34" charset="0"/>
                            </a:rPr>
                          </m:ctrlPr>
                        </m:sSubPr>
                        <m:e>
                          <m:r>
                            <a:rPr lang="ru-RU" sz="1800" i="1">
                              <a:solidFill>
                                <a:srgbClr val="000000"/>
                              </a:solidFill>
                              <a:effectLst/>
                              <a:latin typeface="Cambria Math" panose="02040503050406030204" pitchFamily="18" charset="0"/>
                              <a:ea typeface="Calibri" panose="020F0502020204030204" pitchFamily="34" charset="0"/>
                            </a:rPr>
                            <m:t>𝑢</m:t>
                          </m:r>
                        </m:e>
                        <m:sub>
                          <m:r>
                            <a:rPr lang="ru-RU" sz="1800" i="1">
                              <a:solidFill>
                                <a:srgbClr val="000000"/>
                              </a:solidFill>
                              <a:effectLst/>
                              <a:latin typeface="Cambria Math" panose="02040503050406030204" pitchFamily="18" charset="0"/>
                              <a:ea typeface="Calibri" panose="020F0502020204030204" pitchFamily="34" charset="0"/>
                            </a:rPr>
                            <m:t>𝑥𝑥</m:t>
                          </m:r>
                        </m:sub>
                      </m:sSub>
                      <m:r>
                        <a:rPr lang="ru-RU" sz="1800" i="1">
                          <a:solidFill>
                            <a:srgbClr val="000000"/>
                          </a:solidFill>
                          <a:effectLst/>
                          <a:latin typeface="Cambria Math" panose="02040503050406030204" pitchFamily="18" charset="0"/>
                          <a:ea typeface="Calibri" panose="020F0502020204030204" pitchFamily="34" charset="0"/>
                        </a:rPr>
                        <m:t>+</m:t>
                      </m:r>
                      <m:sSub>
                        <m:sSubPr>
                          <m:ctrlPr>
                            <a:rPr lang="ru-RU" sz="1800" i="1" kern="100">
                              <a:solidFill>
                                <a:srgbClr val="000000"/>
                              </a:solidFill>
                              <a:effectLst/>
                              <a:latin typeface="Cambria Math" panose="02040503050406030204" pitchFamily="18" charset="0"/>
                              <a:ea typeface="Calibri" panose="020F0502020204030204" pitchFamily="34" charset="0"/>
                            </a:rPr>
                          </m:ctrlPr>
                        </m:sSubPr>
                        <m:e>
                          <m:r>
                            <a:rPr lang="ru-RU" sz="1800" i="1">
                              <a:solidFill>
                                <a:srgbClr val="000000"/>
                              </a:solidFill>
                              <a:effectLst/>
                              <a:latin typeface="Cambria Math" panose="02040503050406030204" pitchFamily="18" charset="0"/>
                              <a:ea typeface="Calibri" panose="020F0502020204030204" pitchFamily="34" charset="0"/>
                            </a:rPr>
                            <m:t>𝑢</m:t>
                          </m:r>
                        </m:e>
                        <m:sub>
                          <m:r>
                            <a:rPr lang="ru-RU" sz="1800" i="1">
                              <a:solidFill>
                                <a:srgbClr val="000000"/>
                              </a:solidFill>
                              <a:effectLst/>
                              <a:latin typeface="Cambria Math" panose="02040503050406030204" pitchFamily="18" charset="0"/>
                              <a:ea typeface="Calibri" panose="020F0502020204030204" pitchFamily="34" charset="0"/>
                            </a:rPr>
                            <m:t>𝑦𝑦</m:t>
                          </m:r>
                        </m:sub>
                      </m:sSub>
                      <m:r>
                        <a:rPr lang="ru-RU" sz="1800" i="1">
                          <a:solidFill>
                            <a:srgbClr val="000000"/>
                          </a:solidFill>
                          <a:effectLst/>
                          <a:latin typeface="Cambria Math" panose="02040503050406030204" pitchFamily="18" charset="0"/>
                          <a:ea typeface="Calibri" panose="020F0502020204030204" pitchFamily="34" charset="0"/>
                        </a:rPr>
                        <m:t>+</m:t>
                      </m:r>
                      <m:sSub>
                        <m:sSubPr>
                          <m:ctrlPr>
                            <a:rPr lang="ru-RU" sz="1800" i="1" kern="100">
                              <a:solidFill>
                                <a:srgbClr val="000000"/>
                              </a:solidFill>
                              <a:effectLst/>
                              <a:latin typeface="Cambria Math" panose="02040503050406030204" pitchFamily="18" charset="0"/>
                              <a:ea typeface="Calibri" panose="020F0502020204030204" pitchFamily="34" charset="0"/>
                            </a:rPr>
                          </m:ctrlPr>
                        </m:sSubPr>
                        <m:e>
                          <m:r>
                            <a:rPr lang="ru-RU" sz="1800" i="1">
                              <a:solidFill>
                                <a:srgbClr val="000000"/>
                              </a:solidFill>
                              <a:effectLst/>
                              <a:latin typeface="Cambria Math" panose="02040503050406030204" pitchFamily="18" charset="0"/>
                              <a:ea typeface="Calibri" panose="020F0502020204030204" pitchFamily="34" charset="0"/>
                            </a:rPr>
                            <m:t>𝑢</m:t>
                          </m:r>
                        </m:e>
                        <m:sub>
                          <m:r>
                            <a:rPr lang="ru-RU" sz="1800" i="1">
                              <a:solidFill>
                                <a:srgbClr val="000000"/>
                              </a:solidFill>
                              <a:effectLst/>
                              <a:latin typeface="Cambria Math" panose="02040503050406030204" pitchFamily="18" charset="0"/>
                              <a:ea typeface="Calibri" panose="020F0502020204030204" pitchFamily="34" charset="0"/>
                            </a:rPr>
                            <m:t>𝑧𝑧</m:t>
                          </m:r>
                        </m:sub>
                      </m:sSub>
                      <m:r>
                        <a:rPr lang="ru-RU" sz="1800" i="1">
                          <a:solidFill>
                            <a:srgbClr val="000000"/>
                          </a:solidFill>
                          <a:effectLst/>
                          <a:latin typeface="Cambria Math" panose="02040503050406030204" pitchFamily="18" charset="0"/>
                          <a:ea typeface="Calibri" panose="020F0502020204030204" pitchFamily="34" charset="0"/>
                        </a:rPr>
                        <m:t>+ </m:t>
                      </m:r>
                      <m:nary>
                        <m:naryPr>
                          <m:chr m:val="∑"/>
                          <m:limLoc m:val="undOvr"/>
                          <m:ctrlPr>
                            <a:rPr lang="ru-RU" sz="1800" i="1" kern="100">
                              <a:solidFill>
                                <a:srgbClr val="000000"/>
                              </a:solidFill>
                              <a:effectLst/>
                              <a:latin typeface="Cambria Math" panose="02040503050406030204" pitchFamily="18" charset="0"/>
                              <a:ea typeface="Calibri" panose="020F0502020204030204" pitchFamily="34" charset="0"/>
                            </a:rPr>
                          </m:ctrlPr>
                        </m:naryPr>
                        <m:sub>
                          <m:r>
                            <a:rPr lang="ru-RU" sz="1800" i="1">
                              <a:solidFill>
                                <a:srgbClr val="000000"/>
                              </a:solidFill>
                              <a:effectLst/>
                              <a:latin typeface="Cambria Math" panose="02040503050406030204" pitchFamily="18" charset="0"/>
                              <a:ea typeface="Calibri" panose="020F0502020204030204" pitchFamily="34" charset="0"/>
                            </a:rPr>
                            <m:t>𝑖</m:t>
                          </m:r>
                          <m:r>
                            <a:rPr lang="ru-RU" sz="1800" i="1">
                              <a:solidFill>
                                <a:srgbClr val="000000"/>
                              </a:solidFill>
                              <a:effectLst/>
                              <a:latin typeface="Cambria Math" panose="02040503050406030204" pitchFamily="18" charset="0"/>
                              <a:ea typeface="Calibri" panose="020F0502020204030204" pitchFamily="34" charset="0"/>
                            </a:rPr>
                            <m:t>=1</m:t>
                          </m:r>
                        </m:sub>
                        <m:sup>
                          <m:r>
                            <a:rPr lang="ru-RU" sz="1800" i="1">
                              <a:solidFill>
                                <a:srgbClr val="000000"/>
                              </a:solidFill>
                              <a:effectLst/>
                              <a:latin typeface="Cambria Math" panose="02040503050406030204" pitchFamily="18" charset="0"/>
                              <a:ea typeface="Calibri" panose="020F0502020204030204" pitchFamily="34" charset="0"/>
                            </a:rPr>
                            <m:t>𝑛</m:t>
                          </m:r>
                        </m:sup>
                        <m:e>
                          <m:sSub>
                            <m:sSubPr>
                              <m:ctrlPr>
                                <a:rPr lang="ru-RU" sz="1800" i="1" kern="100">
                                  <a:solidFill>
                                    <a:srgbClr val="000000"/>
                                  </a:solidFill>
                                  <a:effectLst/>
                                  <a:latin typeface="Cambria Math" panose="02040503050406030204" pitchFamily="18" charset="0"/>
                                  <a:ea typeface="Calibri" panose="020F0502020204030204" pitchFamily="34" charset="0"/>
                                </a:rPr>
                              </m:ctrlPr>
                            </m:sSubPr>
                            <m:e>
                              <m:r>
                                <a:rPr lang="ru-RU" sz="1800" i="1">
                                  <a:solidFill>
                                    <a:srgbClr val="000000"/>
                                  </a:solidFill>
                                  <a:effectLst/>
                                  <a:latin typeface="Cambria Math" panose="02040503050406030204" pitchFamily="18" charset="0"/>
                                  <a:ea typeface="Calibri" panose="020F0502020204030204" pitchFamily="34" charset="0"/>
                                </a:rPr>
                                <m:t>𝑓</m:t>
                              </m:r>
                            </m:e>
                            <m:sub>
                              <m:r>
                                <a:rPr lang="ru-RU" sz="1800" i="1">
                                  <a:solidFill>
                                    <a:srgbClr val="000000"/>
                                  </a:solidFill>
                                  <a:effectLst/>
                                  <a:latin typeface="Cambria Math" panose="02040503050406030204" pitchFamily="18" charset="0"/>
                                  <a:ea typeface="Calibri" panose="020F0502020204030204" pitchFamily="34" charset="0"/>
                                </a:rPr>
                                <m:t>𝑖</m:t>
                              </m:r>
                            </m:sub>
                          </m:sSub>
                          <m:d>
                            <m:dPr>
                              <m:ctrlPr>
                                <a:rPr lang="ru-RU" sz="1800" i="1" kern="100">
                                  <a:solidFill>
                                    <a:srgbClr val="000000"/>
                                  </a:solidFill>
                                  <a:effectLst/>
                                  <a:latin typeface="Cambria Math" panose="02040503050406030204" pitchFamily="18" charset="0"/>
                                  <a:ea typeface="Calibri" panose="020F0502020204030204" pitchFamily="34" charset="0"/>
                                </a:rPr>
                              </m:ctrlPr>
                            </m:dPr>
                            <m:e>
                              <m:r>
                                <a:rPr lang="ru-RU" sz="1800" i="1">
                                  <a:solidFill>
                                    <a:srgbClr val="000000"/>
                                  </a:solidFill>
                                  <a:effectLst/>
                                  <a:latin typeface="Cambria Math" panose="02040503050406030204" pitchFamily="18" charset="0"/>
                                  <a:ea typeface="Calibri" panose="020F0502020204030204" pitchFamily="34" charset="0"/>
                                </a:rPr>
                                <m:t>𝑥</m:t>
                              </m:r>
                              <m:r>
                                <a:rPr lang="ru-RU" sz="1800" i="1">
                                  <a:solidFill>
                                    <a:srgbClr val="000000"/>
                                  </a:solidFill>
                                  <a:effectLst/>
                                  <a:latin typeface="Cambria Math" panose="02040503050406030204" pitchFamily="18" charset="0"/>
                                  <a:ea typeface="Calibri" panose="020F0502020204030204" pitchFamily="34" charset="0"/>
                                </a:rPr>
                                <m:t>,</m:t>
                              </m:r>
                              <m:r>
                                <a:rPr lang="ru-RU" sz="1800" i="1">
                                  <a:solidFill>
                                    <a:srgbClr val="000000"/>
                                  </a:solidFill>
                                  <a:effectLst/>
                                  <a:latin typeface="Cambria Math" panose="02040503050406030204" pitchFamily="18" charset="0"/>
                                  <a:ea typeface="Calibri" panose="020F0502020204030204" pitchFamily="34" charset="0"/>
                                </a:rPr>
                                <m:t>𝑦</m:t>
                              </m:r>
                            </m:e>
                          </m:d>
                          <m:sSub>
                            <m:sSubPr>
                              <m:ctrlPr>
                                <a:rPr lang="ru-RU" sz="1800" i="1" kern="100">
                                  <a:solidFill>
                                    <a:srgbClr val="000000"/>
                                  </a:solidFill>
                                  <a:effectLst/>
                                  <a:latin typeface="Cambria Math" panose="02040503050406030204" pitchFamily="18" charset="0"/>
                                  <a:ea typeface="Calibri" panose="020F0502020204030204" pitchFamily="34" charset="0"/>
                                </a:rPr>
                              </m:ctrlPr>
                            </m:sSubPr>
                            <m:e>
                              <m:r>
                                <a:rPr lang="ru-RU" sz="1800" i="1">
                                  <a:solidFill>
                                    <a:srgbClr val="000000"/>
                                  </a:solidFill>
                                  <a:effectLst/>
                                  <a:latin typeface="Cambria Math" panose="02040503050406030204" pitchFamily="18" charset="0"/>
                                  <a:ea typeface="Calibri" panose="020F0502020204030204" pitchFamily="34" charset="0"/>
                                </a:rPr>
                                <m:t>𝑔</m:t>
                              </m:r>
                            </m:e>
                            <m:sub>
                              <m:r>
                                <a:rPr lang="ru-RU" sz="1800" i="1">
                                  <a:solidFill>
                                    <a:srgbClr val="000000"/>
                                  </a:solidFill>
                                  <a:effectLst/>
                                  <a:latin typeface="Cambria Math" panose="02040503050406030204" pitchFamily="18" charset="0"/>
                                  <a:ea typeface="Calibri" panose="020F0502020204030204" pitchFamily="34" charset="0"/>
                                </a:rPr>
                                <m:t>𝑖</m:t>
                              </m:r>
                            </m:sub>
                          </m:sSub>
                          <m:d>
                            <m:dPr>
                              <m:ctrlPr>
                                <a:rPr lang="ru-RU" sz="1800" i="1" kern="100">
                                  <a:solidFill>
                                    <a:srgbClr val="000000"/>
                                  </a:solidFill>
                                  <a:effectLst/>
                                  <a:latin typeface="Cambria Math" panose="02040503050406030204" pitchFamily="18" charset="0"/>
                                  <a:ea typeface="Calibri" panose="020F0502020204030204" pitchFamily="34" charset="0"/>
                                </a:rPr>
                              </m:ctrlPr>
                            </m:dPr>
                            <m:e>
                              <m:r>
                                <a:rPr lang="ru-RU" sz="1800" i="1">
                                  <a:solidFill>
                                    <a:srgbClr val="000000"/>
                                  </a:solidFill>
                                  <a:effectLst/>
                                  <a:latin typeface="Cambria Math" panose="02040503050406030204" pitchFamily="18" charset="0"/>
                                  <a:ea typeface="Calibri" panose="020F0502020204030204" pitchFamily="34" charset="0"/>
                                </a:rPr>
                                <m:t>𝑡</m:t>
                              </m:r>
                            </m:e>
                          </m:d>
                        </m:e>
                      </m:nary>
                      <m:r>
                        <a:rPr lang="ru-RU" sz="1800" i="1">
                          <a:solidFill>
                            <a:srgbClr val="000000"/>
                          </a:solidFill>
                          <a:effectLst/>
                          <a:latin typeface="Cambria Math" panose="02040503050406030204" pitchFamily="18" charset="0"/>
                          <a:ea typeface="Calibri" panose="020F0502020204030204" pitchFamily="34" charset="0"/>
                        </a:rPr>
                        <m:t>,</m:t>
                      </m:r>
                    </m:oMath>
                  </m:oMathPara>
                </a14:m>
                <a:endParaRPr lang="ru-RU" sz="1800" dirty="0">
                  <a:effectLst/>
                  <a:latin typeface="Times New Roman" panose="02020603050405020304" pitchFamily="18" charset="0"/>
                  <a:ea typeface="Times New Roman" panose="02020603050405020304" pitchFamily="18" charset="0"/>
                </a:endParaRPr>
              </a:p>
              <a:p>
                <a:pPr algn="just" eaLnBrk="0" fontAlgn="base" hangingPunct="0">
                  <a:lnSpc>
                    <a:spcPct val="110000"/>
                  </a:lnSpc>
                </a:pPr>
                <a:r>
                  <a:rPr lang="ru-R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где</a:t>
                </a:r>
                <a:r>
                  <a:rPr lang="ru-R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r>
                      <a:rPr lang="ru-RU" sz="1800" i="1">
                        <a:solidFill>
                          <a:srgbClr val="000000"/>
                        </a:solidFill>
                        <a:effectLst/>
                        <a:latin typeface="Cambria Math" panose="02040503050406030204" pitchFamily="18" charset="0"/>
                        <a:ea typeface="Calibri" panose="020F0502020204030204" pitchFamily="34" charset="0"/>
                      </a:rPr>
                      <m:t>𝑢</m:t>
                    </m:r>
                    <m:d>
                      <m:dPr>
                        <m:ctrlPr>
                          <a:rPr lang="ru-RU" sz="1800" i="1" kern="100">
                            <a:solidFill>
                              <a:srgbClr val="000000"/>
                            </a:solidFill>
                            <a:effectLst/>
                            <a:latin typeface="Cambria Math" panose="02040503050406030204" pitchFamily="18" charset="0"/>
                            <a:ea typeface="Calibri" panose="020F0502020204030204" pitchFamily="34" charset="0"/>
                          </a:rPr>
                        </m:ctrlPr>
                      </m:dPr>
                      <m:e>
                        <m:r>
                          <a:rPr lang="ru-RU" sz="1800" i="1">
                            <a:solidFill>
                              <a:srgbClr val="000000"/>
                            </a:solidFill>
                            <a:effectLst/>
                            <a:latin typeface="Cambria Math" panose="02040503050406030204" pitchFamily="18" charset="0"/>
                            <a:ea typeface="Calibri" panose="020F0502020204030204" pitchFamily="34" charset="0"/>
                          </a:rPr>
                          <m:t>𝑥</m:t>
                        </m:r>
                        <m:r>
                          <a:rPr lang="ru-RU" sz="1800" i="1">
                            <a:solidFill>
                              <a:srgbClr val="000000"/>
                            </a:solidFill>
                            <a:effectLst/>
                            <a:latin typeface="Cambria Math" panose="02040503050406030204" pitchFamily="18" charset="0"/>
                            <a:ea typeface="Calibri" panose="020F0502020204030204" pitchFamily="34" charset="0"/>
                          </a:rPr>
                          <m:t>,</m:t>
                        </m:r>
                        <m:r>
                          <a:rPr lang="ru-RU" sz="1800" i="1">
                            <a:solidFill>
                              <a:srgbClr val="000000"/>
                            </a:solidFill>
                            <a:effectLst/>
                            <a:latin typeface="Cambria Math" panose="02040503050406030204" pitchFamily="18" charset="0"/>
                            <a:ea typeface="Calibri" panose="020F0502020204030204" pitchFamily="34" charset="0"/>
                          </a:rPr>
                          <m:t>𝑦</m:t>
                        </m:r>
                        <m:r>
                          <a:rPr lang="ru-RU" sz="1800" i="1">
                            <a:solidFill>
                              <a:srgbClr val="000000"/>
                            </a:solidFill>
                            <a:effectLst/>
                            <a:latin typeface="Cambria Math" panose="02040503050406030204" pitchFamily="18" charset="0"/>
                            <a:ea typeface="Calibri" panose="020F0502020204030204" pitchFamily="34" charset="0"/>
                          </a:rPr>
                          <m:t>,</m:t>
                        </m:r>
                        <m:r>
                          <a:rPr lang="ru-RU" sz="1800" i="1">
                            <a:solidFill>
                              <a:srgbClr val="000000"/>
                            </a:solidFill>
                            <a:effectLst/>
                            <a:latin typeface="Cambria Math" panose="02040503050406030204" pitchFamily="18" charset="0"/>
                            <a:ea typeface="Calibri" panose="020F0502020204030204" pitchFamily="34" charset="0"/>
                          </a:rPr>
                          <m:t>𝑧</m:t>
                        </m:r>
                        <m:r>
                          <a:rPr lang="ru-RU" sz="1800" i="1">
                            <a:solidFill>
                              <a:srgbClr val="000000"/>
                            </a:solidFill>
                            <a:effectLst/>
                            <a:latin typeface="Cambria Math" panose="02040503050406030204" pitchFamily="18" charset="0"/>
                            <a:ea typeface="Calibri" panose="020F0502020204030204" pitchFamily="34" charset="0"/>
                          </a:rPr>
                          <m:t>,</m:t>
                        </m:r>
                        <m:r>
                          <a:rPr lang="ru-RU" sz="1800" i="1">
                            <a:solidFill>
                              <a:srgbClr val="000000"/>
                            </a:solidFill>
                            <a:effectLst/>
                            <a:latin typeface="Cambria Math" panose="02040503050406030204" pitchFamily="18" charset="0"/>
                            <a:ea typeface="Calibri" panose="020F0502020204030204" pitchFamily="34" charset="0"/>
                          </a:rPr>
                          <m:t>𝑡</m:t>
                        </m:r>
                      </m:e>
                    </m:d>
                  </m:oMath>
                </a14:m>
                <a:r>
                  <a:rPr lang="ru-R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r>
                  <a:rPr lang="ru-R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концентрация</a:t>
                </a:r>
                <a:r>
                  <a:rPr lang="ru-R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вредного</a:t>
                </a:r>
                <a:r>
                  <a:rPr lang="ru-R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вещества,</a:t>
                </a:r>
                <a:r>
                  <a:rPr lang="ru-R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ru-RU" sz="1800" i="1" kern="100">
                            <a:solidFill>
                              <a:srgbClr val="000000"/>
                            </a:solidFill>
                            <a:effectLst/>
                            <a:latin typeface="Cambria Math" panose="02040503050406030204" pitchFamily="18" charset="0"/>
                            <a:ea typeface="Calibri" panose="020F0502020204030204" pitchFamily="34" charset="0"/>
                          </a:rPr>
                        </m:ctrlPr>
                      </m:sSubPr>
                      <m:e>
                        <m:r>
                          <a:rPr lang="ru-RU" sz="1800" i="1">
                            <a:solidFill>
                              <a:srgbClr val="000000"/>
                            </a:solidFill>
                            <a:effectLst/>
                            <a:latin typeface="Cambria Math" panose="02040503050406030204" pitchFamily="18" charset="0"/>
                            <a:ea typeface="Calibri" panose="020F0502020204030204" pitchFamily="34" charset="0"/>
                          </a:rPr>
                          <m:t>𝑓</m:t>
                        </m:r>
                      </m:e>
                      <m:sub>
                        <m:r>
                          <a:rPr lang="ru-RU" sz="1800" i="1">
                            <a:solidFill>
                              <a:srgbClr val="000000"/>
                            </a:solidFill>
                            <a:effectLst/>
                            <a:latin typeface="Cambria Math" panose="02040503050406030204" pitchFamily="18" charset="0"/>
                            <a:ea typeface="Calibri" panose="020F0502020204030204" pitchFamily="34" charset="0"/>
                          </a:rPr>
                          <m:t>𝑖</m:t>
                        </m:r>
                      </m:sub>
                    </m:sSub>
                    <m:d>
                      <m:dPr>
                        <m:ctrlPr>
                          <a:rPr lang="ru-RU" sz="1800" i="1" kern="100">
                            <a:solidFill>
                              <a:srgbClr val="000000"/>
                            </a:solidFill>
                            <a:effectLst/>
                            <a:latin typeface="Cambria Math" panose="02040503050406030204" pitchFamily="18" charset="0"/>
                            <a:ea typeface="Calibri" panose="020F0502020204030204" pitchFamily="34" charset="0"/>
                          </a:rPr>
                        </m:ctrlPr>
                      </m:dPr>
                      <m:e>
                        <m:r>
                          <a:rPr lang="ru-RU" sz="1800" i="1">
                            <a:solidFill>
                              <a:srgbClr val="000000"/>
                            </a:solidFill>
                            <a:effectLst/>
                            <a:latin typeface="Cambria Math" panose="02040503050406030204" pitchFamily="18" charset="0"/>
                            <a:ea typeface="Calibri" panose="020F0502020204030204" pitchFamily="34" charset="0"/>
                          </a:rPr>
                          <m:t>𝑥</m:t>
                        </m:r>
                        <m:r>
                          <a:rPr lang="ru-RU" sz="1800" i="1">
                            <a:solidFill>
                              <a:srgbClr val="000000"/>
                            </a:solidFill>
                            <a:effectLst/>
                            <a:latin typeface="Cambria Math" panose="02040503050406030204" pitchFamily="18" charset="0"/>
                            <a:ea typeface="Calibri" panose="020F0502020204030204" pitchFamily="34" charset="0"/>
                          </a:rPr>
                          <m:t>,</m:t>
                        </m:r>
                        <m:r>
                          <a:rPr lang="ru-RU" sz="1800" i="1">
                            <a:solidFill>
                              <a:srgbClr val="000000"/>
                            </a:solidFill>
                            <a:effectLst/>
                            <a:latin typeface="Cambria Math" panose="02040503050406030204" pitchFamily="18" charset="0"/>
                            <a:ea typeface="Calibri" panose="020F0502020204030204" pitchFamily="34" charset="0"/>
                          </a:rPr>
                          <m:t>𝑦</m:t>
                        </m:r>
                      </m:e>
                    </m:d>
                  </m:oMath>
                </a14:m>
                <a:r>
                  <a:rPr lang="ru-R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распределение</a:t>
                </a:r>
                <a:r>
                  <a:rPr lang="ru-R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локализованного</a:t>
                </a:r>
                <a:r>
                  <a:rPr lang="ru-R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a:t>
                </a:r>
                <a:r>
                  <a:rPr lang="ru-R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r>
                  <a:rPr lang="ru-R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го</a:t>
                </a:r>
                <a:r>
                  <a:rPr lang="ru-R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источника</a:t>
                </a:r>
                <a:r>
                  <a:rPr lang="ru-R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на</a:t>
                </a:r>
                <a:r>
                  <a:rPr lang="ru-R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плоскости рассмотрения</a:t>
                </a:r>
                <a:r>
                  <a:rPr lang="ru-R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ru-RU" sz="1800" i="1" kern="100">
                            <a:solidFill>
                              <a:srgbClr val="000000"/>
                            </a:solidFill>
                            <a:effectLst/>
                            <a:latin typeface="Cambria Math" panose="02040503050406030204" pitchFamily="18" charset="0"/>
                            <a:ea typeface="Calibri" panose="020F0502020204030204" pitchFamily="34" charset="0"/>
                          </a:rPr>
                        </m:ctrlPr>
                      </m:sSubPr>
                      <m:e>
                        <m:r>
                          <a:rPr lang="ru-RU" sz="1800" i="1">
                            <a:solidFill>
                              <a:srgbClr val="000000"/>
                            </a:solidFill>
                            <a:effectLst/>
                            <a:latin typeface="Cambria Math" panose="02040503050406030204" pitchFamily="18" charset="0"/>
                            <a:ea typeface="Calibri" panose="020F0502020204030204" pitchFamily="34" charset="0"/>
                          </a:rPr>
                          <m:t>𝑔</m:t>
                        </m:r>
                      </m:e>
                      <m:sub>
                        <m:r>
                          <a:rPr lang="ru-RU" sz="1800" i="1">
                            <a:solidFill>
                              <a:srgbClr val="000000"/>
                            </a:solidFill>
                            <a:effectLst/>
                            <a:latin typeface="Cambria Math" panose="02040503050406030204" pitchFamily="18" charset="0"/>
                            <a:ea typeface="Calibri" panose="020F0502020204030204" pitchFamily="34" charset="0"/>
                          </a:rPr>
                          <m:t>𝑖</m:t>
                        </m:r>
                      </m:sub>
                    </m:sSub>
                    <m:d>
                      <m:dPr>
                        <m:ctrlPr>
                          <a:rPr lang="ru-RU" sz="1800" i="1" kern="100">
                            <a:solidFill>
                              <a:srgbClr val="000000"/>
                            </a:solidFill>
                            <a:effectLst/>
                            <a:latin typeface="Cambria Math" panose="02040503050406030204" pitchFamily="18" charset="0"/>
                            <a:ea typeface="Calibri" panose="020F0502020204030204" pitchFamily="34" charset="0"/>
                          </a:rPr>
                        </m:ctrlPr>
                      </m:dPr>
                      <m:e>
                        <m:r>
                          <a:rPr lang="ru-RU" sz="1800" i="1">
                            <a:solidFill>
                              <a:srgbClr val="000000"/>
                            </a:solidFill>
                            <a:effectLst/>
                            <a:latin typeface="Cambria Math" panose="02040503050406030204" pitchFamily="18" charset="0"/>
                            <a:ea typeface="Calibri" panose="020F0502020204030204" pitchFamily="34" charset="0"/>
                          </a:rPr>
                          <m:t>𝑡</m:t>
                        </m:r>
                      </m:e>
                    </m:d>
                  </m:oMath>
                </a14:m>
                <a:r>
                  <a:rPr lang="ru-R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r>
                  <a:rPr lang="ru-R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изменение</a:t>
                </a:r>
                <a:r>
                  <a:rPr lang="ru-R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интенсивности</a:t>
                </a:r>
                <a:r>
                  <a:rPr lang="ru-R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a:t>
                </a:r>
                <a:r>
                  <a:rPr lang="ru-R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r>
                  <a:rPr lang="ru-R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го</a:t>
                </a:r>
                <a:r>
                  <a:rPr lang="ru-R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источника</a:t>
                </a:r>
                <a:r>
                  <a:rPr lang="ru-R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во</a:t>
                </a:r>
                <a:r>
                  <a:rPr lang="ru-R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времени</a:t>
                </a:r>
                <a:r>
                  <a:rPr lang="ru-RU"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ru-RU" sz="1800" dirty="0">
                  <a:effectLst/>
                  <a:latin typeface="Times New Roman" panose="02020603050405020304" pitchFamily="18" charset="0"/>
                  <a:ea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47ED0F12-49BA-98F8-28D9-3BF21C5CCC35}"/>
                  </a:ext>
                </a:extLst>
              </p:cNvPr>
              <p:cNvSpPr txBox="1">
                <a:spLocks noRot="1" noChangeAspect="1" noMove="1" noResize="1" noEditPoints="1" noAdjustHandles="1" noChangeArrowheads="1" noChangeShapeType="1" noTextEdit="1"/>
              </p:cNvSpPr>
              <p:nvPr/>
            </p:nvSpPr>
            <p:spPr>
              <a:xfrm>
                <a:off x="342106" y="1014155"/>
                <a:ext cx="8459787" cy="2735301"/>
              </a:xfrm>
              <a:prstGeom prst="rect">
                <a:avLst/>
              </a:prstGeom>
              <a:blipFill>
                <a:blip r:embed="rId4"/>
                <a:stretch>
                  <a:fillRect l="-576" t="-891" r="-648" b="-2673"/>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EE61E4D-7568-CF29-828D-CB26688861AB}"/>
                  </a:ext>
                </a:extLst>
              </p:cNvPr>
              <p:cNvSpPr txBox="1"/>
              <p:nvPr/>
            </p:nvSpPr>
            <p:spPr>
              <a:xfrm>
                <a:off x="323850" y="3744500"/>
                <a:ext cx="8316846" cy="688394"/>
              </a:xfrm>
              <a:prstGeom prst="rect">
                <a:avLst/>
              </a:prstGeom>
              <a:noFill/>
            </p:spPr>
            <p:txBody>
              <a:bodyPr wrap="square">
                <a:spAutoFit/>
              </a:bodyPr>
              <a:lstStyle/>
              <a:p>
                <a:r>
                  <a:rPr lang="ru-RU" kern="100" dirty="0">
                    <a:effectLst/>
                    <a:latin typeface="+mn-lt"/>
                    <a:ea typeface="Calibri" panose="020F0502020204030204" pitchFamily="34" charset="0"/>
                    <a:cs typeface="Times New Roman" panose="02020603050405020304" pitchFamily="18" charset="0"/>
                  </a:rPr>
                  <a:t>Датчики в точках </a:t>
                </a:r>
                <a14:m>
                  <m:oMath xmlns:m="http://schemas.openxmlformats.org/officeDocument/2006/math">
                    <m:d>
                      <m:dPr>
                        <m:ctrlPr>
                          <a:rPr lang="ru-RU" i="1" kern="100">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ru-RU"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ru-RU"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i="1" kern="100">
                                <a:effectLst/>
                                <a:latin typeface="Cambria Math" panose="02040503050406030204" pitchFamily="18" charset="0"/>
                                <a:ea typeface="Calibri" panose="020F0502020204030204" pitchFamily="34" charset="0"/>
                                <a:cs typeface="Times New Roman" panose="02020603050405020304" pitchFamily="18" charset="0"/>
                              </a:rPr>
                              <m:t>𝑗</m:t>
                            </m:r>
                          </m:sub>
                        </m:sSub>
                        <m:r>
                          <a:rPr lang="ru-RU" i="1"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ru-RU"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ru-RU" i="1" kern="100">
                                <a:effectLst/>
                                <a:latin typeface="Cambria Math" panose="02040503050406030204" pitchFamily="18" charset="0"/>
                                <a:ea typeface="Calibri" panose="020F0502020204030204" pitchFamily="34" charset="0"/>
                                <a:cs typeface="Times New Roman" panose="02020603050405020304" pitchFamily="18" charset="0"/>
                              </a:rPr>
                              <m:t>𝑦</m:t>
                            </m:r>
                          </m:e>
                          <m:sub>
                            <m:r>
                              <a:rPr lang="ru-RU" i="1" kern="100">
                                <a:effectLst/>
                                <a:latin typeface="Cambria Math" panose="02040503050406030204" pitchFamily="18" charset="0"/>
                                <a:ea typeface="Calibri" panose="020F0502020204030204" pitchFamily="34" charset="0"/>
                                <a:cs typeface="Times New Roman" panose="02020603050405020304" pitchFamily="18" charset="0"/>
                              </a:rPr>
                              <m:t>𝑗</m:t>
                            </m:r>
                          </m:sub>
                        </m:sSub>
                        <m:r>
                          <a:rPr lang="ru-RU" i="1" kern="100">
                            <a:effectLst/>
                            <a:latin typeface="Cambria Math" panose="02040503050406030204" pitchFamily="18" charset="0"/>
                            <a:ea typeface="Calibri" panose="020F0502020204030204" pitchFamily="34" charset="0"/>
                            <a:cs typeface="Times New Roman" panose="02020603050405020304" pitchFamily="18" charset="0"/>
                          </a:rPr>
                          <m:t>,0</m:t>
                        </m:r>
                      </m:e>
                    </m:d>
                    <m:r>
                      <a:rPr lang="ru-RU" b="0" i="0" kern="100" smtClean="0">
                        <a:effectLst/>
                        <a:latin typeface="Cambria Math" panose="02040503050406030204" pitchFamily="18" charset="0"/>
                        <a:ea typeface="Calibri" panose="020F0502020204030204" pitchFamily="34" charset="0"/>
                        <a:cs typeface="Times New Roman" panose="02020603050405020304" pitchFamily="18" charset="0"/>
                      </a:rPr>
                      <m:t> </m:t>
                    </m:r>
                  </m:oMath>
                </a14:m>
                <a:r>
                  <a:rPr lang="ru-RU" kern="100" dirty="0">
                    <a:effectLst/>
                    <a:latin typeface="+mn-lt"/>
                    <a:ea typeface="Calibri" panose="020F0502020204030204" pitchFamily="34" charset="0"/>
                    <a:cs typeface="Times New Roman" panose="02020603050405020304" pitchFamily="18" charset="0"/>
                  </a:rPr>
                  <a:t> измеряют концентрацию </a:t>
                </a:r>
                <a:r>
                  <a:rPr lang="ru-RU" b="0" kern="100" dirty="0">
                    <a:latin typeface="+mn-lt"/>
                    <a:ea typeface="Calibri" panose="020F0502020204030204" pitchFamily="34" charset="0"/>
                    <a:cs typeface="Times New Roman" panose="02020603050405020304" pitchFamily="18" charset="0"/>
                  </a:rPr>
                  <a:t> </a:t>
                </a:r>
                <a14:m>
                  <m:oMath xmlns:m="http://schemas.openxmlformats.org/officeDocument/2006/math">
                    <m:r>
                      <a:rPr lang="ru-RU" b="0" i="0" kern="100" smtClean="0">
                        <a:latin typeface="Cambria Math" panose="02040503050406030204" pitchFamily="18" charset="0"/>
                        <a:ea typeface="Calibri" panose="020F0502020204030204" pitchFamily="34" charset="0"/>
                        <a:cs typeface="Times New Roman" panose="02020603050405020304" pitchFamily="18" charset="0"/>
                      </a:rPr>
                      <m:t> </m:t>
                    </m:r>
                    <m:sSub>
                      <m:sSubPr>
                        <m:ctrlPr>
                          <a:rPr lang="ru-RU" i="1" kern="100">
                            <a:latin typeface="Cambria Math" panose="02040503050406030204" pitchFamily="18" charset="0"/>
                            <a:ea typeface="Calibri" panose="020F0502020204030204" pitchFamily="34" charset="0"/>
                            <a:cs typeface="Times New Roman" panose="02020603050405020304" pitchFamily="18" charset="0"/>
                          </a:rPr>
                        </m:ctrlPr>
                      </m:sSubPr>
                      <m:e>
                        <m:r>
                          <a:rPr lang="ru-RU" b="0" i="1" kern="100" smtClean="0">
                            <a:latin typeface="Cambria Math" panose="02040503050406030204" pitchFamily="18" charset="0"/>
                            <a:ea typeface="Calibri" panose="020F0502020204030204" pitchFamily="34" charset="0"/>
                            <a:cs typeface="Times New Roman" panose="02020603050405020304" pitchFamily="18" charset="0"/>
                          </a:rPr>
                          <m:t> </m:t>
                        </m:r>
                        <m:r>
                          <a:rPr lang="ru-RU" i="1" kern="100">
                            <a:latin typeface="Cambria Math" panose="02040503050406030204" pitchFamily="18" charset="0"/>
                            <a:ea typeface="Calibri" panose="020F0502020204030204" pitchFamily="34" charset="0"/>
                            <a:cs typeface="Times New Roman" panose="02020603050405020304" pitchFamily="18" charset="0"/>
                          </a:rPr>
                          <m:t>𝑝</m:t>
                        </m:r>
                      </m:e>
                      <m:sub>
                        <m:r>
                          <a:rPr lang="ru-RU" i="1" kern="100">
                            <a:latin typeface="Cambria Math" panose="02040503050406030204" pitchFamily="18" charset="0"/>
                            <a:ea typeface="Calibri" panose="020F0502020204030204" pitchFamily="34" charset="0"/>
                            <a:cs typeface="Times New Roman" panose="02020603050405020304" pitchFamily="18" charset="0"/>
                          </a:rPr>
                          <m:t>𝑗</m:t>
                        </m:r>
                      </m:sub>
                    </m:sSub>
                    <m:d>
                      <m:dPr>
                        <m:ctrlPr>
                          <a:rPr lang="ru-RU" i="1" kern="100">
                            <a:latin typeface="Cambria Math" panose="02040503050406030204" pitchFamily="18" charset="0"/>
                            <a:ea typeface="Calibri" panose="020F0502020204030204" pitchFamily="34" charset="0"/>
                            <a:cs typeface="Times New Roman" panose="02020603050405020304" pitchFamily="18" charset="0"/>
                          </a:rPr>
                        </m:ctrlPr>
                      </m:dPr>
                      <m:e>
                        <m:r>
                          <a:rPr lang="ru-RU" i="1" kern="100">
                            <a:latin typeface="Cambria Math" panose="02040503050406030204" pitchFamily="18" charset="0"/>
                            <a:ea typeface="Calibri" panose="020F0502020204030204" pitchFamily="34" charset="0"/>
                            <a:cs typeface="Times New Roman" panose="02020603050405020304" pitchFamily="18" charset="0"/>
                          </a:rPr>
                          <m:t>𝑡</m:t>
                        </m:r>
                      </m:e>
                    </m:d>
                    <m:r>
                      <a:rPr lang="ru-RU" b="0" i="1" kern="100" smtClean="0">
                        <a:latin typeface="Cambria Math" panose="02040503050406030204" pitchFamily="18" charset="0"/>
                        <a:ea typeface="Calibri" panose="020F0502020204030204" pitchFamily="34" charset="0"/>
                        <a:cs typeface="Times New Roman" panose="02020603050405020304" pitchFamily="18" charset="0"/>
                      </a:rPr>
                      <m:t>=</m:t>
                    </m:r>
                    <m:r>
                      <a:rPr lang="ru-RU" i="1" kern="100">
                        <a:effectLst/>
                        <a:latin typeface="Cambria Math" panose="02040503050406030204" pitchFamily="18" charset="0"/>
                        <a:ea typeface="Calibri" panose="020F0502020204030204" pitchFamily="34" charset="0"/>
                        <a:cs typeface="Times New Roman" panose="02020603050405020304" pitchFamily="18" charset="0"/>
                      </a:rPr>
                      <m:t>𝑢</m:t>
                    </m:r>
                    <m:d>
                      <m:dPr>
                        <m:ctrlPr>
                          <a:rPr lang="ru-RU" i="1" kern="100">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ru-RU"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ru-RU"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ru-RU" i="1" kern="100">
                                <a:effectLst/>
                                <a:latin typeface="Cambria Math" panose="02040503050406030204" pitchFamily="18" charset="0"/>
                                <a:ea typeface="Calibri" panose="020F0502020204030204" pitchFamily="34" charset="0"/>
                                <a:cs typeface="Times New Roman" panose="02020603050405020304" pitchFamily="18" charset="0"/>
                              </a:rPr>
                              <m:t>𝑗</m:t>
                            </m:r>
                          </m:sub>
                        </m:sSub>
                        <m:r>
                          <a:rPr lang="ru-RU" i="1"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ru-RU"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ru-RU" i="1" kern="100">
                                <a:effectLst/>
                                <a:latin typeface="Cambria Math" panose="02040503050406030204" pitchFamily="18" charset="0"/>
                                <a:ea typeface="Calibri" panose="020F0502020204030204" pitchFamily="34" charset="0"/>
                                <a:cs typeface="Times New Roman" panose="02020603050405020304" pitchFamily="18" charset="0"/>
                              </a:rPr>
                              <m:t>𝑦</m:t>
                            </m:r>
                          </m:e>
                          <m:sub>
                            <m:r>
                              <a:rPr lang="ru-RU" i="1" kern="100">
                                <a:effectLst/>
                                <a:latin typeface="Cambria Math" panose="02040503050406030204" pitchFamily="18" charset="0"/>
                                <a:ea typeface="Calibri" panose="020F0502020204030204" pitchFamily="34" charset="0"/>
                                <a:cs typeface="Times New Roman" panose="02020603050405020304" pitchFamily="18" charset="0"/>
                              </a:rPr>
                              <m:t>𝑗</m:t>
                            </m:r>
                          </m:sub>
                        </m:sSub>
                        <m:r>
                          <a:rPr lang="ru-RU" i="1" kern="100">
                            <a:effectLst/>
                            <a:latin typeface="Cambria Math" panose="02040503050406030204" pitchFamily="18" charset="0"/>
                            <a:ea typeface="Calibri" panose="020F0502020204030204" pitchFamily="34" charset="0"/>
                            <a:cs typeface="Times New Roman" panose="02020603050405020304" pitchFamily="18" charset="0"/>
                          </a:rPr>
                          <m:t>,0,</m:t>
                        </m:r>
                        <m:r>
                          <a:rPr lang="ru-RU" i="1" kern="100">
                            <a:effectLst/>
                            <a:latin typeface="Cambria Math" panose="02040503050406030204" pitchFamily="18" charset="0"/>
                            <a:ea typeface="Calibri" panose="020F0502020204030204" pitchFamily="34" charset="0"/>
                            <a:cs typeface="Times New Roman" panose="02020603050405020304" pitchFamily="18" charset="0"/>
                          </a:rPr>
                          <m:t>𝑡</m:t>
                        </m:r>
                      </m:e>
                    </m:d>
                    <m:r>
                      <a:rPr lang="ru-RU" b="0" i="0" kern="100"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ru-RU" kern="100" dirty="0">
                    <a:effectLst/>
                    <a:latin typeface="+mn-lt"/>
                    <a:ea typeface="Calibri" panose="020F0502020204030204" pitchFamily="34" charset="0"/>
                    <a:cs typeface="Times New Roman" panose="02020603050405020304" pitchFamily="18" charset="0"/>
                  </a:rPr>
                  <a:t> </a:t>
                </a:r>
              </a:p>
              <a:p>
                <a:r>
                  <a:rPr lang="ru-RU" kern="100" dirty="0">
                    <a:effectLst/>
                    <a:latin typeface="+mn-lt"/>
                    <a:ea typeface="Calibri" panose="020F0502020204030204" pitchFamily="34" charset="0"/>
                    <a:cs typeface="Times New Roman" panose="02020603050405020304" pitchFamily="18" charset="0"/>
                  </a:rPr>
                  <a:t>Решив обратную задачу, найдем </a:t>
                </a:r>
                <a14:m>
                  <m:oMath xmlns:m="http://schemas.openxmlformats.org/officeDocument/2006/math">
                    <m:sSub>
                      <m:sSubPr>
                        <m:ctrlPr>
                          <a:rPr lang="ru-RU"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ru-RU" i="1" kern="100">
                            <a:effectLst/>
                            <a:latin typeface="Cambria Math" panose="02040503050406030204" pitchFamily="18" charset="0"/>
                            <a:ea typeface="Calibri" panose="020F0502020204030204" pitchFamily="34" charset="0"/>
                            <a:cs typeface="Times New Roman" panose="02020603050405020304" pitchFamily="18" charset="0"/>
                          </a:rPr>
                          <m:t>𝑔</m:t>
                        </m:r>
                      </m:e>
                      <m:sub>
                        <m:r>
                          <a:rPr lang="ru-RU" i="1" kern="100">
                            <a:effectLst/>
                            <a:latin typeface="Cambria Math" panose="02040503050406030204" pitchFamily="18" charset="0"/>
                            <a:ea typeface="Calibri" panose="020F0502020204030204" pitchFamily="34" charset="0"/>
                            <a:cs typeface="Times New Roman" panose="02020603050405020304" pitchFamily="18" charset="0"/>
                          </a:rPr>
                          <m:t>𝑖</m:t>
                        </m:r>
                      </m:sub>
                    </m:sSub>
                    <m:d>
                      <m:dPr>
                        <m:ctrlPr>
                          <a:rPr lang="ru-RU"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ru-RU" i="1" kern="100">
                            <a:effectLst/>
                            <a:latin typeface="Cambria Math" panose="02040503050406030204" pitchFamily="18" charset="0"/>
                            <a:ea typeface="Calibri" panose="020F0502020204030204" pitchFamily="34" charset="0"/>
                            <a:cs typeface="Times New Roman" panose="02020603050405020304" pitchFamily="18" charset="0"/>
                          </a:rPr>
                          <m:t>𝑡</m:t>
                        </m:r>
                      </m:e>
                    </m:d>
                    <m:r>
                      <a:rPr lang="ru-RU" i="1"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ru-RU" kern="100" dirty="0">
                    <a:effectLst/>
                    <a:latin typeface="+mn-lt"/>
                    <a:ea typeface="Times New Roman" panose="02020603050405020304" pitchFamily="18" charset="0"/>
                    <a:cs typeface="Times New Roman" panose="02020603050405020304" pitchFamily="18" charset="0"/>
                  </a:rPr>
                  <a:t> </a:t>
                </a:r>
                <a:endParaRPr lang="ru-RU" dirty="0">
                  <a:latin typeface="+mn-lt"/>
                </a:endParaRPr>
              </a:p>
            </p:txBody>
          </p:sp>
        </mc:Choice>
        <mc:Fallback xmlns="">
          <p:sp>
            <p:nvSpPr>
              <p:cNvPr id="16" name="TextBox 15">
                <a:extLst>
                  <a:ext uri="{FF2B5EF4-FFF2-40B4-BE49-F238E27FC236}">
                    <a16:creationId xmlns:a16="http://schemas.microsoft.com/office/drawing/2014/main" id="{4EE61E4D-7568-CF29-828D-CB26688861AB}"/>
                  </a:ext>
                </a:extLst>
              </p:cNvPr>
              <p:cNvSpPr txBox="1">
                <a:spLocks noRot="1" noChangeAspect="1" noMove="1" noResize="1" noEditPoints="1" noAdjustHandles="1" noChangeArrowheads="1" noChangeShapeType="1" noTextEdit="1"/>
              </p:cNvSpPr>
              <p:nvPr/>
            </p:nvSpPr>
            <p:spPr>
              <a:xfrm>
                <a:off x="323850" y="3744500"/>
                <a:ext cx="8316846" cy="688394"/>
              </a:xfrm>
              <a:prstGeom prst="rect">
                <a:avLst/>
              </a:prstGeom>
              <a:blipFill>
                <a:blip r:embed="rId5"/>
                <a:stretch>
                  <a:fillRect l="-587" t="-1770" b="-13274"/>
                </a:stretch>
              </a:blipFill>
            </p:spPr>
            <p:txBody>
              <a:bodyPr/>
              <a:lstStyle/>
              <a:p>
                <a:r>
                  <a:rPr lang="ru-RU">
                    <a:noFill/>
                  </a:rPr>
                  <a:t> </a:t>
                </a:r>
              </a:p>
            </p:txBody>
          </p:sp>
        </mc:Fallback>
      </mc:AlternateContent>
      <p:pic>
        <p:nvPicPr>
          <p:cNvPr id="3" name="Рисунок 2">
            <a:extLst>
              <a:ext uri="{FF2B5EF4-FFF2-40B4-BE49-F238E27FC236}">
                <a16:creationId xmlns:a16="http://schemas.microsoft.com/office/drawing/2014/main" id="{B665C8EF-B273-72F5-7A69-2F003538318C}"/>
              </a:ext>
            </a:extLst>
          </p:cNvPr>
          <p:cNvPicPr>
            <a:picLocks noChangeAspect="1"/>
          </p:cNvPicPr>
          <p:nvPr/>
        </p:nvPicPr>
        <p:blipFill>
          <a:blip r:embed="rId6"/>
          <a:stretch>
            <a:fillRect/>
          </a:stretch>
        </p:blipFill>
        <p:spPr>
          <a:xfrm>
            <a:off x="5547133" y="4262482"/>
            <a:ext cx="3174162" cy="471632"/>
          </a:xfrm>
          <a:prstGeom prst="rect">
            <a:avLst/>
          </a:prstGeom>
        </p:spPr>
      </p:pic>
      <p:pic>
        <p:nvPicPr>
          <p:cNvPr id="8" name="Рисунок 7" descr="Изображение выглядит как небо, завод, на открытом воздухе, загрязнение&#10;&#10;Автоматически созданное описание">
            <a:extLst>
              <a:ext uri="{FF2B5EF4-FFF2-40B4-BE49-F238E27FC236}">
                <a16:creationId xmlns:a16="http://schemas.microsoft.com/office/drawing/2014/main" id="{AC52A638-ACBE-ED77-553F-8B0D965B5A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1484" y="4615571"/>
            <a:ext cx="4111583" cy="1964336"/>
          </a:xfrm>
          <a:prstGeom prst="rect">
            <a:avLst/>
          </a:prstGeom>
        </p:spPr>
      </p:pic>
      <p:pic>
        <p:nvPicPr>
          <p:cNvPr id="11" name="Рисунок 10" descr="Изображение выглядит как Детское искусство, дизайн, спичка&#10;&#10;Автоматически созданное описание">
            <a:extLst>
              <a:ext uri="{FF2B5EF4-FFF2-40B4-BE49-F238E27FC236}">
                <a16:creationId xmlns:a16="http://schemas.microsoft.com/office/drawing/2014/main" id="{2B243128-15A2-5C4D-08D7-6964E7B47C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04048" y="4652392"/>
            <a:ext cx="3816102" cy="2078478"/>
          </a:xfrm>
          <a:prstGeom prst="rect">
            <a:avLst/>
          </a:prstGeom>
        </p:spPr>
      </p:pic>
    </p:spTree>
    <p:extLst>
      <p:ext uri="{BB962C8B-B14F-4D97-AF65-F5344CB8AC3E}">
        <p14:creationId xmlns:p14="http://schemas.microsoft.com/office/powerpoint/2010/main" val="3061613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BC612E4-9EB4-6C17-3294-0C9CFFFBE815}"/>
              </a:ext>
            </a:extLst>
          </p:cNvPr>
          <p:cNvSpPr>
            <a:spLocks noGrp="1"/>
          </p:cNvSpPr>
          <p:nvPr>
            <p:ph type="title"/>
          </p:nvPr>
        </p:nvSpPr>
        <p:spPr>
          <a:xfrm>
            <a:off x="457200" y="0"/>
            <a:ext cx="8229600" cy="739719"/>
          </a:xfrm>
        </p:spPr>
        <p:txBody>
          <a:bodyPr/>
          <a:lstStyle/>
          <a:p>
            <a:r>
              <a:rPr lang="ru-RU" sz="2800" dirty="0"/>
              <a:t>Обратные задачи геофизики</a:t>
            </a:r>
          </a:p>
        </p:txBody>
      </p:sp>
      <p:sp>
        <p:nvSpPr>
          <p:cNvPr id="3" name="Объект 2">
            <a:extLst>
              <a:ext uri="{FF2B5EF4-FFF2-40B4-BE49-F238E27FC236}">
                <a16:creationId xmlns:a16="http://schemas.microsoft.com/office/drawing/2014/main" id="{99EA6A82-3D99-D826-9D40-42C4C105442A}"/>
              </a:ext>
            </a:extLst>
          </p:cNvPr>
          <p:cNvSpPr>
            <a:spLocks noGrp="1"/>
          </p:cNvSpPr>
          <p:nvPr>
            <p:ph idx="1"/>
          </p:nvPr>
        </p:nvSpPr>
        <p:spPr>
          <a:xfrm>
            <a:off x="457199" y="836712"/>
            <a:ext cx="4265627" cy="2634969"/>
          </a:xfrm>
        </p:spPr>
        <p:txBody>
          <a:bodyPr/>
          <a:lstStyle/>
          <a:p>
            <a:pPr marL="0" indent="0" algn="just">
              <a:buNone/>
            </a:pPr>
            <a:r>
              <a:rPr lang="ru-RU" sz="1400" dirty="0"/>
              <a:t>Обратные задачи геофизики заключаются в изучении строения Земли на основе измерения физических полей различной природы и их интерпретации. </a:t>
            </a:r>
          </a:p>
          <a:p>
            <a:pPr marL="0" indent="0" algn="just">
              <a:buNone/>
            </a:pPr>
            <a:r>
              <a:rPr lang="ru-RU" sz="1400" dirty="0"/>
              <a:t>Решение обратных задач позволяет найти параметры (плотность, электропроводность, скорость распространения упругих волн). Определение этих параметров как функций (</a:t>
            </a:r>
            <a:r>
              <a:rPr lang="en-US" sz="1400" i="1" dirty="0"/>
              <a:t>x,y,z</a:t>
            </a:r>
            <a:r>
              <a:rPr lang="ru-RU" sz="1400" dirty="0"/>
              <a:t>) позволяет восстановить строение земных недр. На рис. справа представлен скоростной разрез до 7 км по восстановленной 3-</a:t>
            </a:r>
            <a:r>
              <a:rPr lang="en-US" sz="1400" dirty="0"/>
              <a:t>D </a:t>
            </a:r>
            <a:r>
              <a:rPr lang="ru-RU" sz="1400" dirty="0"/>
              <a:t>модели.</a:t>
            </a:r>
          </a:p>
          <a:p>
            <a:pPr marL="0" indent="0" algn="just">
              <a:buNone/>
            </a:pPr>
            <a:endParaRPr lang="ru-RU" sz="200" dirty="0"/>
          </a:p>
          <a:p>
            <a:pPr marL="0" indent="0" algn="just">
              <a:buNone/>
            </a:pPr>
            <a:endParaRPr lang="ru-RU" sz="1600" dirty="0"/>
          </a:p>
          <a:p>
            <a:pPr marL="0" indent="0" algn="just">
              <a:buNone/>
            </a:pPr>
            <a:endParaRPr lang="ru-RU" sz="1600" dirty="0"/>
          </a:p>
        </p:txBody>
      </p:sp>
      <p:pic>
        <p:nvPicPr>
          <p:cNvPr id="13" name="Рисунок 12">
            <a:extLst>
              <a:ext uri="{FF2B5EF4-FFF2-40B4-BE49-F238E27FC236}">
                <a16:creationId xmlns:a16="http://schemas.microsoft.com/office/drawing/2014/main" id="{F3D68FC9-7836-AEFD-299F-9BD0D159EB17}"/>
              </a:ext>
            </a:extLst>
          </p:cNvPr>
          <p:cNvPicPr>
            <a:picLocks noChangeAspect="1"/>
          </p:cNvPicPr>
          <p:nvPr/>
        </p:nvPicPr>
        <p:blipFill>
          <a:blip r:embed="rId2"/>
          <a:stretch>
            <a:fillRect/>
          </a:stretch>
        </p:blipFill>
        <p:spPr>
          <a:xfrm>
            <a:off x="8371930" y="786323"/>
            <a:ext cx="332794" cy="2463045"/>
          </a:xfrm>
          <a:prstGeom prst="rect">
            <a:avLst/>
          </a:prstGeom>
        </p:spPr>
      </p:pic>
      <p:pic>
        <p:nvPicPr>
          <p:cNvPr id="17" name="Рисунок 16">
            <a:extLst>
              <a:ext uri="{FF2B5EF4-FFF2-40B4-BE49-F238E27FC236}">
                <a16:creationId xmlns:a16="http://schemas.microsoft.com/office/drawing/2014/main" id="{AEE64208-77AF-9675-15B5-CDC28086FA03}"/>
              </a:ext>
            </a:extLst>
          </p:cNvPr>
          <p:cNvPicPr>
            <a:picLocks noChangeAspect="1"/>
          </p:cNvPicPr>
          <p:nvPr/>
        </p:nvPicPr>
        <p:blipFill>
          <a:blip r:embed="rId3"/>
          <a:stretch>
            <a:fillRect/>
          </a:stretch>
        </p:blipFill>
        <p:spPr>
          <a:xfrm>
            <a:off x="4863346" y="780546"/>
            <a:ext cx="3116652" cy="2468823"/>
          </a:xfrm>
          <a:prstGeom prst="rect">
            <a:avLst/>
          </a:prstGeom>
        </p:spPr>
      </p:pic>
      <p:pic>
        <p:nvPicPr>
          <p:cNvPr id="19" name="Рисунок 18">
            <a:extLst>
              <a:ext uri="{FF2B5EF4-FFF2-40B4-BE49-F238E27FC236}">
                <a16:creationId xmlns:a16="http://schemas.microsoft.com/office/drawing/2014/main" id="{34F13471-47B8-5B2E-F31D-7B276910138E}"/>
              </a:ext>
            </a:extLst>
          </p:cNvPr>
          <p:cNvPicPr>
            <a:picLocks noChangeAspect="1"/>
          </p:cNvPicPr>
          <p:nvPr/>
        </p:nvPicPr>
        <p:blipFill>
          <a:blip r:embed="rId4"/>
          <a:stretch>
            <a:fillRect/>
          </a:stretch>
        </p:blipFill>
        <p:spPr>
          <a:xfrm>
            <a:off x="7979998" y="755737"/>
            <a:ext cx="332794" cy="2493632"/>
          </a:xfrm>
          <a:prstGeom prst="rect">
            <a:avLst/>
          </a:prstGeom>
        </p:spPr>
      </p:pic>
      <p:sp>
        <p:nvSpPr>
          <p:cNvPr id="27" name="Rectangle 5">
            <a:extLst>
              <a:ext uri="{FF2B5EF4-FFF2-40B4-BE49-F238E27FC236}">
                <a16:creationId xmlns:a16="http://schemas.microsoft.com/office/drawing/2014/main" id="{F4C78088-581E-316A-BA3B-F15EC344C1F4}"/>
              </a:ext>
            </a:extLst>
          </p:cNvPr>
          <p:cNvSpPr>
            <a:spLocks noChangeArrowheads="1"/>
          </p:cNvSpPr>
          <p:nvPr/>
        </p:nvSpPr>
        <p:spPr bwMode="auto">
          <a:xfrm>
            <a:off x="269761" y="385928"/>
            <a:ext cx="666935" cy="504825"/>
          </a:xfrm>
          <a:prstGeom prst="rect">
            <a:avLst/>
          </a:prstGeom>
          <a:gradFill rotWithShape="1">
            <a:gsLst>
              <a:gs pos="0">
                <a:schemeClr val="bg1"/>
              </a:gs>
              <a:gs pos="100000">
                <a:srgbClr val="FF0000"/>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28" name="Rectangle 4">
            <a:extLst>
              <a:ext uri="{FF2B5EF4-FFF2-40B4-BE49-F238E27FC236}">
                <a16:creationId xmlns:a16="http://schemas.microsoft.com/office/drawing/2014/main" id="{9C8AFFF9-2A08-89E0-79D2-42E94DDF6EE5}"/>
              </a:ext>
            </a:extLst>
          </p:cNvPr>
          <p:cNvSpPr>
            <a:spLocks noChangeArrowheads="1"/>
          </p:cNvSpPr>
          <p:nvPr/>
        </p:nvSpPr>
        <p:spPr bwMode="auto">
          <a:xfrm>
            <a:off x="772070" y="300044"/>
            <a:ext cx="1038000" cy="504825"/>
          </a:xfrm>
          <a:prstGeom prst="rect">
            <a:avLst/>
          </a:prstGeom>
          <a:gradFill rotWithShape="1">
            <a:gsLst>
              <a:gs pos="0">
                <a:srgbClr val="FFCC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0" name="Rectangle 3">
            <a:extLst>
              <a:ext uri="{FF2B5EF4-FFF2-40B4-BE49-F238E27FC236}">
                <a16:creationId xmlns:a16="http://schemas.microsoft.com/office/drawing/2014/main" id="{DF236529-F201-3CD6-3C78-4A3275750A86}"/>
              </a:ext>
            </a:extLst>
          </p:cNvPr>
          <p:cNvSpPr>
            <a:spLocks noChangeArrowheads="1"/>
          </p:cNvSpPr>
          <p:nvPr/>
        </p:nvSpPr>
        <p:spPr bwMode="auto">
          <a:xfrm>
            <a:off x="401823" y="58737"/>
            <a:ext cx="889247" cy="431800"/>
          </a:xfrm>
          <a:prstGeom prst="rect">
            <a:avLst/>
          </a:prstGeom>
          <a:gradFill rotWithShape="1">
            <a:gsLst>
              <a:gs pos="0">
                <a:srgbClr val="0000FF"/>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grpSp>
        <p:nvGrpSpPr>
          <p:cNvPr id="11" name="Group 2">
            <a:extLst>
              <a:ext uri="{FF2B5EF4-FFF2-40B4-BE49-F238E27FC236}">
                <a16:creationId xmlns:a16="http://schemas.microsoft.com/office/drawing/2014/main" id="{E97CCE5C-CF64-DF0B-8F40-72232767E02F}"/>
              </a:ext>
            </a:extLst>
          </p:cNvPr>
          <p:cNvGrpSpPr>
            <a:grpSpLocks/>
          </p:cNvGrpSpPr>
          <p:nvPr/>
        </p:nvGrpSpPr>
        <p:grpSpPr bwMode="auto">
          <a:xfrm>
            <a:off x="107504" y="105636"/>
            <a:ext cx="8712646" cy="731077"/>
            <a:chOff x="0" y="164"/>
            <a:chExt cx="5556" cy="726"/>
          </a:xfrm>
        </p:grpSpPr>
        <p:sp>
          <p:nvSpPr>
            <p:cNvPr id="12" name="Rectangle 3">
              <a:extLst>
                <a:ext uri="{FF2B5EF4-FFF2-40B4-BE49-F238E27FC236}">
                  <a16:creationId xmlns:a16="http://schemas.microsoft.com/office/drawing/2014/main" id="{8677A7BA-5E1F-8CAE-0DCD-63270363127A}"/>
                </a:ext>
              </a:extLst>
            </p:cNvPr>
            <p:cNvSpPr>
              <a:spLocks noChangeArrowheads="1"/>
            </p:cNvSpPr>
            <p:nvPr/>
          </p:nvSpPr>
          <p:spPr bwMode="auto">
            <a:xfrm>
              <a:off x="227" y="209"/>
              <a:ext cx="544" cy="272"/>
            </a:xfrm>
            <a:prstGeom prst="rect">
              <a:avLst/>
            </a:prstGeom>
            <a:gradFill rotWithShape="1">
              <a:gsLst>
                <a:gs pos="0">
                  <a:srgbClr val="0000FF"/>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4" name="Rectangle 4">
              <a:extLst>
                <a:ext uri="{FF2B5EF4-FFF2-40B4-BE49-F238E27FC236}">
                  <a16:creationId xmlns:a16="http://schemas.microsoft.com/office/drawing/2014/main" id="{977E0CB5-9E2E-B854-CF1A-4247BAB80452}"/>
                </a:ext>
              </a:extLst>
            </p:cNvPr>
            <p:cNvSpPr>
              <a:spLocks noChangeArrowheads="1"/>
            </p:cNvSpPr>
            <p:nvPr/>
          </p:nvSpPr>
          <p:spPr bwMode="auto">
            <a:xfrm>
              <a:off x="317" y="481"/>
              <a:ext cx="635" cy="318"/>
            </a:xfrm>
            <a:prstGeom prst="rect">
              <a:avLst/>
            </a:prstGeom>
            <a:gradFill rotWithShape="1">
              <a:gsLst>
                <a:gs pos="0">
                  <a:srgbClr val="FFCC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dirty="0"/>
            </a:p>
          </p:txBody>
        </p:sp>
        <p:sp>
          <p:nvSpPr>
            <p:cNvPr id="16" name="Rectangle 5">
              <a:extLst>
                <a:ext uri="{FF2B5EF4-FFF2-40B4-BE49-F238E27FC236}">
                  <a16:creationId xmlns:a16="http://schemas.microsoft.com/office/drawing/2014/main" id="{51BCF607-EEE7-0CA2-546F-824CDA3844DC}"/>
                </a:ext>
              </a:extLst>
            </p:cNvPr>
            <p:cNvSpPr>
              <a:spLocks noChangeArrowheads="1"/>
            </p:cNvSpPr>
            <p:nvPr/>
          </p:nvSpPr>
          <p:spPr bwMode="auto">
            <a:xfrm>
              <a:off x="0" y="436"/>
              <a:ext cx="408" cy="318"/>
            </a:xfrm>
            <a:prstGeom prst="rect">
              <a:avLst/>
            </a:prstGeom>
            <a:gradFill rotWithShape="1">
              <a:gsLst>
                <a:gs pos="0">
                  <a:schemeClr val="bg1"/>
                </a:gs>
                <a:gs pos="100000">
                  <a:srgbClr val="FF0000"/>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8" name="Rectangle 6">
              <a:extLst>
                <a:ext uri="{FF2B5EF4-FFF2-40B4-BE49-F238E27FC236}">
                  <a16:creationId xmlns:a16="http://schemas.microsoft.com/office/drawing/2014/main" id="{318D9C2B-A52A-F7B3-86DA-3C9B152ED17C}"/>
                </a:ext>
              </a:extLst>
            </p:cNvPr>
            <p:cNvSpPr>
              <a:spLocks noChangeArrowheads="1"/>
            </p:cNvSpPr>
            <p:nvPr/>
          </p:nvSpPr>
          <p:spPr bwMode="auto">
            <a:xfrm>
              <a:off x="204" y="708"/>
              <a:ext cx="5352" cy="23"/>
            </a:xfrm>
            <a:prstGeom prst="rect">
              <a:avLst/>
            </a:prstGeom>
            <a:gradFill rotWithShape="1">
              <a:gsLst>
                <a:gs pos="0">
                  <a:schemeClr val="tx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20" name="Rectangle 7">
              <a:extLst>
                <a:ext uri="{FF2B5EF4-FFF2-40B4-BE49-F238E27FC236}">
                  <a16:creationId xmlns:a16="http://schemas.microsoft.com/office/drawing/2014/main" id="{851B825E-4596-416B-723D-38E234F36438}"/>
                </a:ext>
              </a:extLst>
            </p:cNvPr>
            <p:cNvSpPr>
              <a:spLocks noChangeArrowheads="1"/>
            </p:cNvSpPr>
            <p:nvPr/>
          </p:nvSpPr>
          <p:spPr bwMode="auto">
            <a:xfrm>
              <a:off x="476" y="164"/>
              <a:ext cx="11" cy="726"/>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grpSp>
      <p:pic>
        <p:nvPicPr>
          <p:cNvPr id="21" name="Picture 14" descr="P1">
            <a:extLst>
              <a:ext uri="{FF2B5EF4-FFF2-40B4-BE49-F238E27FC236}">
                <a16:creationId xmlns:a16="http://schemas.microsoft.com/office/drawing/2014/main" id="{A896EC64-95D1-BC9C-5343-D01A7912EB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8829" y="175106"/>
            <a:ext cx="5254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Объект 2">
            <a:extLst>
              <a:ext uri="{FF2B5EF4-FFF2-40B4-BE49-F238E27FC236}">
                <a16:creationId xmlns:a16="http://schemas.microsoft.com/office/drawing/2014/main" id="{9B89ACEB-6D8D-E477-2374-1EFA3F8579A1}"/>
              </a:ext>
            </a:extLst>
          </p:cNvPr>
          <p:cNvSpPr txBox="1">
            <a:spLocks/>
          </p:cNvSpPr>
          <p:nvPr/>
        </p:nvSpPr>
        <p:spPr bwMode="auto">
          <a:xfrm>
            <a:off x="395014" y="3352994"/>
            <a:ext cx="8579277" cy="1145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FontTx/>
              <a:buNone/>
            </a:pPr>
            <a:r>
              <a:rPr lang="ru-RU" sz="1400" dirty="0"/>
              <a:t>Сейсмические методы исследования основаны на возбуждении и регистрации сейсмических (т.е. упругих) волн с последующей их обработкой и интерпретацией. В настоящее время сейсморазведка занимает 90% всей геофизической разведки. </a:t>
            </a:r>
          </a:p>
          <a:p>
            <a:pPr marL="0" indent="0" algn="just">
              <a:buFontTx/>
              <a:buNone/>
            </a:pPr>
            <a:r>
              <a:rPr lang="ru-RU" sz="1400" dirty="0"/>
              <a:t>На рисунках внизу представлены детализированные скоростные разрезы, полученные методом миграции (продолжения) сейсмических полей с дневной поверхности вглубь земли.</a:t>
            </a:r>
          </a:p>
          <a:p>
            <a:pPr marL="0" indent="0" algn="just">
              <a:buFontTx/>
              <a:buNone/>
            </a:pPr>
            <a:endParaRPr lang="ru-RU" sz="1400" dirty="0"/>
          </a:p>
          <a:p>
            <a:pPr marL="0" indent="0" algn="just">
              <a:buFontTx/>
              <a:buNone/>
            </a:pPr>
            <a:endParaRPr lang="ru-RU" sz="200" kern="0" dirty="0"/>
          </a:p>
          <a:p>
            <a:pPr marL="0" indent="0" algn="just">
              <a:buFontTx/>
              <a:buNone/>
            </a:pPr>
            <a:endParaRPr lang="ru-RU" sz="1600" kern="0" dirty="0"/>
          </a:p>
          <a:p>
            <a:pPr marL="0" indent="0">
              <a:buFontTx/>
              <a:buNone/>
            </a:pPr>
            <a:endParaRPr lang="ru-RU" kern="0" dirty="0"/>
          </a:p>
        </p:txBody>
      </p:sp>
      <p:pic>
        <p:nvPicPr>
          <p:cNvPr id="5" name="Рисунок 4">
            <a:extLst>
              <a:ext uri="{FF2B5EF4-FFF2-40B4-BE49-F238E27FC236}">
                <a16:creationId xmlns:a16="http://schemas.microsoft.com/office/drawing/2014/main" id="{BF955101-252B-FD40-290A-2A0BEA851E9E}"/>
              </a:ext>
            </a:extLst>
          </p:cNvPr>
          <p:cNvPicPr>
            <a:picLocks noChangeAspect="1"/>
          </p:cNvPicPr>
          <p:nvPr/>
        </p:nvPicPr>
        <p:blipFill>
          <a:blip r:embed="rId6"/>
          <a:stretch>
            <a:fillRect/>
          </a:stretch>
        </p:blipFill>
        <p:spPr>
          <a:xfrm>
            <a:off x="462831" y="4602170"/>
            <a:ext cx="3616379" cy="2079746"/>
          </a:xfrm>
          <a:prstGeom prst="rect">
            <a:avLst/>
          </a:prstGeom>
        </p:spPr>
      </p:pic>
      <p:pic>
        <p:nvPicPr>
          <p:cNvPr id="6" name="Рисунок 5">
            <a:extLst>
              <a:ext uri="{FF2B5EF4-FFF2-40B4-BE49-F238E27FC236}">
                <a16:creationId xmlns:a16="http://schemas.microsoft.com/office/drawing/2014/main" id="{0A7F6E9D-37DA-FFB8-FA0B-876D35467BC1}"/>
              </a:ext>
            </a:extLst>
          </p:cNvPr>
          <p:cNvPicPr>
            <a:picLocks noChangeAspect="1"/>
          </p:cNvPicPr>
          <p:nvPr/>
        </p:nvPicPr>
        <p:blipFill>
          <a:blip r:embed="rId7"/>
          <a:stretch>
            <a:fillRect/>
          </a:stretch>
        </p:blipFill>
        <p:spPr>
          <a:xfrm>
            <a:off x="4762329" y="4602170"/>
            <a:ext cx="3751814" cy="2079746"/>
          </a:xfrm>
          <a:prstGeom prst="rect">
            <a:avLst/>
          </a:prstGeom>
        </p:spPr>
      </p:pic>
    </p:spTree>
    <p:extLst>
      <p:ext uri="{BB962C8B-B14F-4D97-AF65-F5344CB8AC3E}">
        <p14:creationId xmlns:p14="http://schemas.microsoft.com/office/powerpoint/2010/main" val="4280490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18"/>
          <p:cNvGrpSpPr>
            <a:grpSpLocks/>
          </p:cNvGrpSpPr>
          <p:nvPr/>
        </p:nvGrpSpPr>
        <p:grpSpPr bwMode="auto">
          <a:xfrm>
            <a:off x="0" y="0"/>
            <a:ext cx="8820150" cy="981075"/>
            <a:chOff x="0" y="164"/>
            <a:chExt cx="5556" cy="726"/>
          </a:xfrm>
        </p:grpSpPr>
        <p:sp>
          <p:nvSpPr>
            <p:cNvPr id="15380" name="Rectangle 19"/>
            <p:cNvSpPr>
              <a:spLocks noChangeArrowheads="1"/>
            </p:cNvSpPr>
            <p:nvPr/>
          </p:nvSpPr>
          <p:spPr bwMode="auto">
            <a:xfrm>
              <a:off x="227" y="209"/>
              <a:ext cx="544" cy="272"/>
            </a:xfrm>
            <a:prstGeom prst="rect">
              <a:avLst/>
            </a:prstGeom>
            <a:gradFill rotWithShape="1">
              <a:gsLst>
                <a:gs pos="0">
                  <a:srgbClr val="0000FF"/>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81" name="Rectangle 20"/>
            <p:cNvSpPr>
              <a:spLocks noChangeArrowheads="1"/>
            </p:cNvSpPr>
            <p:nvPr/>
          </p:nvSpPr>
          <p:spPr bwMode="auto">
            <a:xfrm>
              <a:off x="317" y="481"/>
              <a:ext cx="635" cy="318"/>
            </a:xfrm>
            <a:prstGeom prst="rect">
              <a:avLst/>
            </a:prstGeom>
            <a:gradFill rotWithShape="1">
              <a:gsLst>
                <a:gs pos="0">
                  <a:srgbClr val="FFCC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82" name="Rectangle 21"/>
            <p:cNvSpPr>
              <a:spLocks noChangeArrowheads="1"/>
            </p:cNvSpPr>
            <p:nvPr/>
          </p:nvSpPr>
          <p:spPr bwMode="auto">
            <a:xfrm>
              <a:off x="0" y="436"/>
              <a:ext cx="408" cy="318"/>
            </a:xfrm>
            <a:prstGeom prst="rect">
              <a:avLst/>
            </a:prstGeom>
            <a:gradFill rotWithShape="1">
              <a:gsLst>
                <a:gs pos="0">
                  <a:schemeClr val="bg1"/>
                </a:gs>
                <a:gs pos="100000">
                  <a:srgbClr val="FF0000"/>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83" name="Rectangle 22"/>
            <p:cNvSpPr>
              <a:spLocks noChangeArrowheads="1"/>
            </p:cNvSpPr>
            <p:nvPr/>
          </p:nvSpPr>
          <p:spPr bwMode="auto">
            <a:xfrm>
              <a:off x="204" y="708"/>
              <a:ext cx="5352" cy="23"/>
            </a:xfrm>
            <a:prstGeom prst="rect">
              <a:avLst/>
            </a:prstGeom>
            <a:gradFill rotWithShape="1">
              <a:gsLst>
                <a:gs pos="0">
                  <a:schemeClr val="tx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84" name="Rectangle 23"/>
            <p:cNvSpPr>
              <a:spLocks noChangeArrowheads="1"/>
            </p:cNvSpPr>
            <p:nvPr/>
          </p:nvSpPr>
          <p:spPr bwMode="auto">
            <a:xfrm>
              <a:off x="476" y="164"/>
              <a:ext cx="11" cy="726"/>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pic>
        <p:nvPicPr>
          <p:cNvPr id="15363" name="Picture 24" descr="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9788" y="188913"/>
            <a:ext cx="525462"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3"/>
          <p:cNvGrpSpPr>
            <a:grpSpLocks/>
          </p:cNvGrpSpPr>
          <p:nvPr/>
        </p:nvGrpSpPr>
        <p:grpSpPr bwMode="auto">
          <a:xfrm>
            <a:off x="6073775" y="685800"/>
            <a:ext cx="2917825" cy="5029200"/>
            <a:chOff x="3826" y="432"/>
            <a:chExt cx="1838" cy="3168"/>
          </a:xfrm>
        </p:grpSpPr>
        <p:pic>
          <p:nvPicPr>
            <p:cNvPr id="15377" name="Picture 4" descr="Радиоволны красные двигаются"/>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40" y="912"/>
              <a:ext cx="1056" cy="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8" name="Picture 5" descr="helicopter7 и гандола"/>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6" y="432"/>
              <a:ext cx="1838" cy="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9" name="Picture 6" descr="Радиоволны синие двигаются"/>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992" y="919"/>
              <a:ext cx="480" cy="2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65" name="Rectangle 7"/>
          <p:cNvSpPr>
            <a:spLocks noChangeArrowheads="1"/>
          </p:cNvSpPr>
          <p:nvPr/>
        </p:nvSpPr>
        <p:spPr bwMode="auto">
          <a:xfrm>
            <a:off x="5562600" y="5029200"/>
            <a:ext cx="304800" cy="2286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15366" name="Group 8"/>
          <p:cNvGrpSpPr>
            <a:grpSpLocks/>
          </p:cNvGrpSpPr>
          <p:nvPr/>
        </p:nvGrpSpPr>
        <p:grpSpPr bwMode="auto">
          <a:xfrm>
            <a:off x="-76200" y="5181600"/>
            <a:ext cx="9448800" cy="1676400"/>
            <a:chOff x="-48" y="3120"/>
            <a:chExt cx="5952" cy="1200"/>
          </a:xfrm>
        </p:grpSpPr>
        <p:grpSp>
          <p:nvGrpSpPr>
            <p:cNvPr id="15368" name="Group 9"/>
            <p:cNvGrpSpPr>
              <a:grpSpLocks/>
            </p:cNvGrpSpPr>
            <p:nvPr/>
          </p:nvGrpSpPr>
          <p:grpSpPr bwMode="auto">
            <a:xfrm>
              <a:off x="-48" y="3120"/>
              <a:ext cx="5952" cy="1200"/>
              <a:chOff x="-96" y="3120"/>
              <a:chExt cx="5952" cy="1200"/>
            </a:xfrm>
          </p:grpSpPr>
          <p:grpSp>
            <p:nvGrpSpPr>
              <p:cNvPr id="15370" name="Group 10"/>
              <p:cNvGrpSpPr>
                <a:grpSpLocks/>
              </p:cNvGrpSpPr>
              <p:nvPr/>
            </p:nvGrpSpPr>
            <p:grpSpPr bwMode="auto">
              <a:xfrm>
                <a:off x="-96" y="3120"/>
                <a:ext cx="5952" cy="1200"/>
                <a:chOff x="-96" y="3120"/>
                <a:chExt cx="5952" cy="1200"/>
              </a:xfrm>
            </p:grpSpPr>
            <p:grpSp>
              <p:nvGrpSpPr>
                <p:cNvPr id="15372" name="Group 11"/>
                <p:cNvGrpSpPr>
                  <a:grpSpLocks/>
                </p:cNvGrpSpPr>
                <p:nvPr/>
              </p:nvGrpSpPr>
              <p:grpSpPr bwMode="auto">
                <a:xfrm>
                  <a:off x="-96" y="3120"/>
                  <a:ext cx="5952" cy="1200"/>
                  <a:chOff x="-96" y="3120"/>
                  <a:chExt cx="5952" cy="1200"/>
                </a:xfrm>
              </p:grpSpPr>
              <p:pic>
                <p:nvPicPr>
                  <p:cNvPr id="15374" name="Picture 12" descr="Разрез"/>
                  <p:cNvPicPr>
                    <a:picLocks noChangeAspect="1" noChangeArrowheads="1"/>
                  </p:cNvPicPr>
                  <p:nvPr/>
                </p:nvPicPr>
                <p:blipFill>
                  <a:blip r:embed="rId7">
                    <a:extLst>
                      <a:ext uri="{28A0092B-C50C-407E-A947-70E740481C1C}">
                        <a14:useLocalDpi xmlns:a14="http://schemas.microsoft.com/office/drawing/2010/main" val="0"/>
                      </a:ext>
                    </a:extLst>
                  </a:blip>
                  <a:srcRect t="8000"/>
                  <a:stretch>
                    <a:fillRect/>
                  </a:stretch>
                </p:blipFill>
                <p:spPr bwMode="auto">
                  <a:xfrm>
                    <a:off x="-96" y="3216"/>
                    <a:ext cx="5952"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5" name="Rectangle 13"/>
                  <p:cNvSpPr>
                    <a:spLocks noChangeArrowheads="1"/>
                  </p:cNvSpPr>
                  <p:nvPr/>
                </p:nvSpPr>
                <p:spPr bwMode="auto">
                  <a:xfrm>
                    <a:off x="2448" y="3120"/>
                    <a:ext cx="192" cy="144"/>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76" name="Rectangle 14"/>
                  <p:cNvSpPr>
                    <a:spLocks noChangeArrowheads="1"/>
                  </p:cNvSpPr>
                  <p:nvPr/>
                </p:nvSpPr>
                <p:spPr bwMode="auto">
                  <a:xfrm>
                    <a:off x="96" y="3147"/>
                    <a:ext cx="192" cy="144"/>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15373" name="Rectangle 15"/>
                <p:cNvSpPr>
                  <a:spLocks noChangeArrowheads="1"/>
                </p:cNvSpPr>
                <p:nvPr/>
              </p:nvSpPr>
              <p:spPr bwMode="auto">
                <a:xfrm>
                  <a:off x="3504" y="3120"/>
                  <a:ext cx="144" cy="192"/>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15371" name="Rectangle 16"/>
              <p:cNvSpPr>
                <a:spLocks noChangeArrowheads="1"/>
              </p:cNvSpPr>
              <p:nvPr/>
            </p:nvSpPr>
            <p:spPr bwMode="auto">
              <a:xfrm>
                <a:off x="672" y="3120"/>
                <a:ext cx="192" cy="144"/>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15369" name="Rectangle 17"/>
            <p:cNvSpPr>
              <a:spLocks noChangeArrowheads="1"/>
            </p:cNvSpPr>
            <p:nvPr/>
          </p:nvSpPr>
          <p:spPr bwMode="auto">
            <a:xfrm>
              <a:off x="5568" y="3243"/>
              <a:ext cx="96" cy="192"/>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15367" name="Rectangle 25"/>
          <p:cNvSpPr>
            <a:spLocks noChangeArrowheads="1"/>
          </p:cNvSpPr>
          <p:nvPr/>
        </p:nvSpPr>
        <p:spPr bwMode="auto">
          <a:xfrm>
            <a:off x="1403350" y="0"/>
            <a:ext cx="7510463"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altLang="ru-RU"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Аэрометоды магнитного зондирования Земли</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0-#ppt_w/2"/>
                                          </p:val>
                                        </p:tav>
                                        <p:tav tm="100000">
                                          <p:val>
                                            <p:strVal val="#ppt_x"/>
                                          </p:val>
                                        </p:tav>
                                      </p:tavLst>
                                    </p:anim>
                                    <p:anim calcmode="lin" valueType="num">
                                      <p:cBhvr additive="base">
                                        <p:cTn id="8" dur="5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24"/>
          <p:cNvGrpSpPr>
            <a:grpSpLocks/>
          </p:cNvGrpSpPr>
          <p:nvPr/>
        </p:nvGrpSpPr>
        <p:grpSpPr bwMode="auto">
          <a:xfrm>
            <a:off x="0" y="0"/>
            <a:ext cx="8820150" cy="836613"/>
            <a:chOff x="0" y="164"/>
            <a:chExt cx="5556" cy="726"/>
          </a:xfrm>
        </p:grpSpPr>
        <p:sp>
          <p:nvSpPr>
            <p:cNvPr id="17434" name="Rectangle 25"/>
            <p:cNvSpPr>
              <a:spLocks noChangeArrowheads="1"/>
            </p:cNvSpPr>
            <p:nvPr/>
          </p:nvSpPr>
          <p:spPr bwMode="auto">
            <a:xfrm>
              <a:off x="227" y="209"/>
              <a:ext cx="544" cy="272"/>
            </a:xfrm>
            <a:prstGeom prst="rect">
              <a:avLst/>
            </a:prstGeom>
            <a:gradFill rotWithShape="1">
              <a:gsLst>
                <a:gs pos="0">
                  <a:srgbClr val="0000FF"/>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7435" name="Rectangle 26"/>
            <p:cNvSpPr>
              <a:spLocks noChangeArrowheads="1"/>
            </p:cNvSpPr>
            <p:nvPr/>
          </p:nvSpPr>
          <p:spPr bwMode="auto">
            <a:xfrm>
              <a:off x="317" y="481"/>
              <a:ext cx="635" cy="318"/>
            </a:xfrm>
            <a:prstGeom prst="rect">
              <a:avLst/>
            </a:prstGeom>
            <a:gradFill rotWithShape="1">
              <a:gsLst>
                <a:gs pos="0">
                  <a:srgbClr val="FFCC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7436" name="Rectangle 27"/>
            <p:cNvSpPr>
              <a:spLocks noChangeArrowheads="1"/>
            </p:cNvSpPr>
            <p:nvPr/>
          </p:nvSpPr>
          <p:spPr bwMode="auto">
            <a:xfrm>
              <a:off x="0" y="436"/>
              <a:ext cx="408" cy="318"/>
            </a:xfrm>
            <a:prstGeom prst="rect">
              <a:avLst/>
            </a:prstGeom>
            <a:gradFill rotWithShape="1">
              <a:gsLst>
                <a:gs pos="0">
                  <a:schemeClr val="bg1"/>
                </a:gs>
                <a:gs pos="100000">
                  <a:srgbClr val="FF0000"/>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7437" name="Rectangle 28"/>
            <p:cNvSpPr>
              <a:spLocks noChangeArrowheads="1"/>
            </p:cNvSpPr>
            <p:nvPr/>
          </p:nvSpPr>
          <p:spPr bwMode="auto">
            <a:xfrm>
              <a:off x="204" y="708"/>
              <a:ext cx="5352" cy="23"/>
            </a:xfrm>
            <a:prstGeom prst="rect">
              <a:avLst/>
            </a:prstGeom>
            <a:gradFill rotWithShape="1">
              <a:gsLst>
                <a:gs pos="0">
                  <a:schemeClr val="tx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7438" name="Rectangle 29"/>
            <p:cNvSpPr>
              <a:spLocks noChangeArrowheads="1"/>
            </p:cNvSpPr>
            <p:nvPr/>
          </p:nvSpPr>
          <p:spPr bwMode="auto">
            <a:xfrm>
              <a:off x="476" y="164"/>
              <a:ext cx="11" cy="726"/>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pic>
        <p:nvPicPr>
          <p:cNvPr id="17411" name="Picture 2" descr="Радиоволны красные двигаются"/>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447800"/>
            <a:ext cx="1676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4" descr="helicopter7 и гандола"/>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1863" y="765175"/>
            <a:ext cx="2917825"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descr="Радиоволны синие двигаются"/>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924800" y="1458913"/>
            <a:ext cx="762000" cy="364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6"/>
          <p:cNvGrpSpPr>
            <a:grpSpLocks/>
          </p:cNvGrpSpPr>
          <p:nvPr/>
        </p:nvGrpSpPr>
        <p:grpSpPr bwMode="auto">
          <a:xfrm>
            <a:off x="152400" y="685800"/>
            <a:ext cx="6019800" cy="4267200"/>
            <a:chOff x="0" y="528"/>
            <a:chExt cx="3792" cy="2448"/>
          </a:xfrm>
        </p:grpSpPr>
        <p:grpSp>
          <p:nvGrpSpPr>
            <p:cNvPr id="17428" name="Group 7"/>
            <p:cNvGrpSpPr>
              <a:grpSpLocks/>
            </p:cNvGrpSpPr>
            <p:nvPr/>
          </p:nvGrpSpPr>
          <p:grpSpPr bwMode="auto">
            <a:xfrm>
              <a:off x="0" y="528"/>
              <a:ext cx="3792" cy="2448"/>
              <a:chOff x="0" y="672"/>
              <a:chExt cx="3408" cy="2016"/>
            </a:xfrm>
          </p:grpSpPr>
          <p:pic>
            <p:nvPicPr>
              <p:cNvPr id="17430" name="Picture 8" descr="График"/>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864"/>
                <a:ext cx="3312" cy="1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31" name="Line 9"/>
              <p:cNvSpPr>
                <a:spLocks noChangeShapeType="1"/>
              </p:cNvSpPr>
              <p:nvPr/>
            </p:nvSpPr>
            <p:spPr bwMode="auto">
              <a:xfrm>
                <a:off x="3168" y="2456"/>
                <a:ext cx="19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aphicFrame>
            <p:nvGraphicFramePr>
              <p:cNvPr id="17432" name="Object 10"/>
              <p:cNvGraphicFramePr>
                <a:graphicFrameLocks noChangeAspect="1"/>
              </p:cNvGraphicFramePr>
              <p:nvPr/>
            </p:nvGraphicFramePr>
            <p:xfrm>
              <a:off x="119" y="672"/>
              <a:ext cx="177" cy="192"/>
            </p:xfrm>
            <a:graphic>
              <a:graphicData uri="http://schemas.openxmlformats.org/presentationml/2006/ole">
                <mc:AlternateContent xmlns:mc="http://schemas.openxmlformats.org/markup-compatibility/2006">
                  <mc:Choice xmlns:v="urn:schemas-microsoft-com:vml" Requires="v">
                    <p:oleObj name="Equation" r:id="rId8" imgW="152268" imgH="164957" progId="Equation.3">
                      <p:embed/>
                    </p:oleObj>
                  </mc:Choice>
                  <mc:Fallback>
                    <p:oleObj name="Equation" r:id="rId8" imgW="152268" imgH="164957" progId="Equation.3">
                      <p:embed/>
                      <p:pic>
                        <p:nvPicPr>
                          <p:cNvPr id="17432"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 y="672"/>
                            <a:ext cx="177"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433" name="Object 11"/>
              <p:cNvGraphicFramePr>
                <a:graphicFrameLocks noChangeAspect="1"/>
              </p:cNvGraphicFramePr>
              <p:nvPr/>
            </p:nvGraphicFramePr>
            <p:xfrm>
              <a:off x="3221" y="2208"/>
              <a:ext cx="187" cy="240"/>
            </p:xfrm>
            <a:graphic>
              <a:graphicData uri="http://schemas.openxmlformats.org/presentationml/2006/ole">
                <mc:AlternateContent xmlns:mc="http://schemas.openxmlformats.org/markup-compatibility/2006">
                  <mc:Choice xmlns:v="urn:schemas-microsoft-com:vml" Requires="v">
                    <p:oleObj name="Equation" r:id="rId10" imgW="139579" imgH="177646" progId="Equation.3">
                      <p:embed/>
                    </p:oleObj>
                  </mc:Choice>
                  <mc:Fallback>
                    <p:oleObj name="Equation" r:id="rId10" imgW="139579" imgH="177646" progId="Equation.3">
                      <p:embed/>
                      <p:pic>
                        <p:nvPicPr>
                          <p:cNvPr id="17433"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21" y="2208"/>
                            <a:ext cx="187" cy="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17429" name="Line 12"/>
            <p:cNvSpPr>
              <a:spLocks noChangeShapeType="1"/>
            </p:cNvSpPr>
            <p:nvPr/>
          </p:nvSpPr>
          <p:spPr bwMode="auto">
            <a:xfrm flipV="1">
              <a:off x="279" y="672"/>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17415" name="Rectangle 13"/>
          <p:cNvSpPr>
            <a:spLocks noChangeArrowheads="1"/>
          </p:cNvSpPr>
          <p:nvPr/>
        </p:nvSpPr>
        <p:spPr bwMode="auto">
          <a:xfrm>
            <a:off x="5562600" y="5029200"/>
            <a:ext cx="304800" cy="2286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17416" name="Group 14"/>
          <p:cNvGrpSpPr>
            <a:grpSpLocks/>
          </p:cNvGrpSpPr>
          <p:nvPr/>
        </p:nvGrpSpPr>
        <p:grpSpPr bwMode="auto">
          <a:xfrm>
            <a:off x="-76200" y="5181600"/>
            <a:ext cx="9448800" cy="1676400"/>
            <a:chOff x="-48" y="3120"/>
            <a:chExt cx="5952" cy="1200"/>
          </a:xfrm>
        </p:grpSpPr>
        <p:grpSp>
          <p:nvGrpSpPr>
            <p:cNvPr id="17419" name="Group 15"/>
            <p:cNvGrpSpPr>
              <a:grpSpLocks/>
            </p:cNvGrpSpPr>
            <p:nvPr/>
          </p:nvGrpSpPr>
          <p:grpSpPr bwMode="auto">
            <a:xfrm>
              <a:off x="-48" y="3120"/>
              <a:ext cx="5952" cy="1200"/>
              <a:chOff x="-96" y="3120"/>
              <a:chExt cx="5952" cy="1200"/>
            </a:xfrm>
          </p:grpSpPr>
          <p:grpSp>
            <p:nvGrpSpPr>
              <p:cNvPr id="17421" name="Group 16"/>
              <p:cNvGrpSpPr>
                <a:grpSpLocks/>
              </p:cNvGrpSpPr>
              <p:nvPr/>
            </p:nvGrpSpPr>
            <p:grpSpPr bwMode="auto">
              <a:xfrm>
                <a:off x="-96" y="3120"/>
                <a:ext cx="5952" cy="1200"/>
                <a:chOff x="-96" y="3120"/>
                <a:chExt cx="5952" cy="1200"/>
              </a:xfrm>
            </p:grpSpPr>
            <p:grpSp>
              <p:nvGrpSpPr>
                <p:cNvPr id="17423" name="Group 17"/>
                <p:cNvGrpSpPr>
                  <a:grpSpLocks/>
                </p:cNvGrpSpPr>
                <p:nvPr/>
              </p:nvGrpSpPr>
              <p:grpSpPr bwMode="auto">
                <a:xfrm>
                  <a:off x="-96" y="3120"/>
                  <a:ext cx="5952" cy="1200"/>
                  <a:chOff x="-96" y="3120"/>
                  <a:chExt cx="5952" cy="1200"/>
                </a:xfrm>
              </p:grpSpPr>
              <p:pic>
                <p:nvPicPr>
                  <p:cNvPr id="17425" name="Picture 18" descr="Разрез"/>
                  <p:cNvPicPr>
                    <a:picLocks noChangeAspect="1" noChangeArrowheads="1"/>
                  </p:cNvPicPr>
                  <p:nvPr/>
                </p:nvPicPr>
                <p:blipFill>
                  <a:blip r:embed="rId12">
                    <a:extLst>
                      <a:ext uri="{28A0092B-C50C-407E-A947-70E740481C1C}">
                        <a14:useLocalDpi xmlns:a14="http://schemas.microsoft.com/office/drawing/2010/main" val="0"/>
                      </a:ext>
                    </a:extLst>
                  </a:blip>
                  <a:srcRect t="8000"/>
                  <a:stretch>
                    <a:fillRect/>
                  </a:stretch>
                </p:blipFill>
                <p:spPr bwMode="auto">
                  <a:xfrm>
                    <a:off x="-96" y="3216"/>
                    <a:ext cx="5952"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6" name="Rectangle 19"/>
                  <p:cNvSpPr>
                    <a:spLocks noChangeArrowheads="1"/>
                  </p:cNvSpPr>
                  <p:nvPr/>
                </p:nvSpPr>
                <p:spPr bwMode="auto">
                  <a:xfrm>
                    <a:off x="2448" y="3120"/>
                    <a:ext cx="192" cy="144"/>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7427" name="Rectangle 20"/>
                  <p:cNvSpPr>
                    <a:spLocks noChangeArrowheads="1"/>
                  </p:cNvSpPr>
                  <p:nvPr/>
                </p:nvSpPr>
                <p:spPr bwMode="auto">
                  <a:xfrm>
                    <a:off x="96" y="3147"/>
                    <a:ext cx="192" cy="144"/>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17424" name="Rectangle 21"/>
                <p:cNvSpPr>
                  <a:spLocks noChangeArrowheads="1"/>
                </p:cNvSpPr>
                <p:nvPr/>
              </p:nvSpPr>
              <p:spPr bwMode="auto">
                <a:xfrm>
                  <a:off x="3504" y="3120"/>
                  <a:ext cx="144" cy="192"/>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17422" name="Rectangle 22"/>
              <p:cNvSpPr>
                <a:spLocks noChangeArrowheads="1"/>
              </p:cNvSpPr>
              <p:nvPr/>
            </p:nvSpPr>
            <p:spPr bwMode="auto">
              <a:xfrm>
                <a:off x="672" y="3120"/>
                <a:ext cx="192" cy="144"/>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17420" name="Rectangle 23"/>
            <p:cNvSpPr>
              <a:spLocks noChangeArrowheads="1"/>
            </p:cNvSpPr>
            <p:nvPr/>
          </p:nvSpPr>
          <p:spPr bwMode="auto">
            <a:xfrm>
              <a:off x="5568" y="3243"/>
              <a:ext cx="96" cy="192"/>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pic>
        <p:nvPicPr>
          <p:cNvPr id="17417" name="Picture 30" descr="P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459788" y="188913"/>
            <a:ext cx="5254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8" name="Rectangle 32"/>
          <p:cNvSpPr>
            <a:spLocks noChangeArrowheads="1"/>
          </p:cNvSpPr>
          <p:nvPr/>
        </p:nvSpPr>
        <p:spPr bwMode="auto">
          <a:xfrm>
            <a:off x="1403350" y="0"/>
            <a:ext cx="7510463"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altLang="ru-RU"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Аэрометоды магнитного зондирования Земли</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Обычная">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Обычная">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Обычная">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824</TotalTime>
  <Words>3026</Words>
  <Application>Microsoft Office PowerPoint</Application>
  <PresentationFormat>Экран (4:3)</PresentationFormat>
  <Paragraphs>305</Paragraphs>
  <Slides>33</Slides>
  <Notes>23</Notes>
  <HiddenSlides>0</HiddenSlides>
  <MMClips>4</MMClips>
  <ScaleCrop>false</ScaleCrop>
  <HeadingPairs>
    <vt:vector size="8" baseType="variant">
      <vt:variant>
        <vt:lpstr>Использованные шрифты</vt:lpstr>
      </vt:variant>
      <vt:variant>
        <vt:i4>11</vt:i4>
      </vt:variant>
      <vt:variant>
        <vt:lpstr>Тема</vt:lpstr>
      </vt:variant>
      <vt:variant>
        <vt:i4>2</vt:i4>
      </vt:variant>
      <vt:variant>
        <vt:lpstr>Внедренные серверы OLE</vt:lpstr>
      </vt:variant>
      <vt:variant>
        <vt:i4>1</vt:i4>
      </vt:variant>
      <vt:variant>
        <vt:lpstr>Заголовки слайдов</vt:lpstr>
      </vt:variant>
      <vt:variant>
        <vt:i4>33</vt:i4>
      </vt:variant>
    </vt:vector>
  </HeadingPairs>
  <TitlesOfParts>
    <vt:vector size="47" baseType="lpstr">
      <vt:lpstr>Algerian</vt:lpstr>
      <vt:lpstr>Aptos</vt:lpstr>
      <vt:lpstr>Arial</vt:lpstr>
      <vt:lpstr>Calibri</vt:lpstr>
      <vt:lpstr>Cambria Math</vt:lpstr>
      <vt:lpstr>Tahoma</vt:lpstr>
      <vt:lpstr>Times New Roman</vt:lpstr>
      <vt:lpstr>Trebuchet MS</vt:lpstr>
      <vt:lpstr>Tw Cen MT</vt:lpstr>
      <vt:lpstr>Wingdings</vt:lpstr>
      <vt:lpstr>Wingdings 2</vt:lpstr>
      <vt:lpstr>Оформление по умолчанию</vt:lpstr>
      <vt:lpstr>Обычная</vt:lpstr>
      <vt:lpstr>Equation</vt:lpstr>
      <vt:lpstr>Кафедра математической физики</vt:lpstr>
      <vt:lpstr>Основные научные направления</vt:lpstr>
      <vt:lpstr>Обратная задача электрокардиографии</vt:lpstr>
      <vt:lpstr>Обратная задача электрокардиографии (продолжение)</vt:lpstr>
      <vt:lpstr>Обратная  задача для модели популяции</vt:lpstr>
      <vt:lpstr>Мониторинг загрязнения окружающей среды</vt:lpstr>
      <vt:lpstr>Обратные задачи геофизики</vt:lpstr>
      <vt:lpstr>Презентация PowerPoint</vt:lpstr>
      <vt:lpstr>Презентация PowerPoint</vt:lpstr>
      <vt:lpstr>Обратная задача лазерной дифрактометрии для диагностики заболеваний крови</vt:lpstr>
      <vt:lpstr>Обратная задача лазерной дифрактометрии для диагностики заболеваний крови</vt:lpstr>
      <vt:lpstr>Моделирование плазмонных структур</vt:lpstr>
      <vt:lpstr>Практические приложения наноплазмоники</vt:lpstr>
      <vt:lpstr>Задачи дифракции в математических моделях сред, включающих слои графена</vt:lpstr>
      <vt:lpstr>Задачи нелинейной лазерной оптики Взаимодействие лазерного излучения с нелинейными средами </vt:lpstr>
      <vt:lpstr>Адаптивное управление подавлением искажений в системах с обратной связью</vt:lpstr>
      <vt:lpstr>Функционально-дифференциальные уравнения (ФДУ) с управляемыми преобразованиями аргументов</vt:lpstr>
      <vt:lpstr>Структурообразование в ФДУ с управляемым преобразованием аргументов</vt:lpstr>
      <vt:lpstr>ФДУ диффузии с управляемой Фурье-фильтрацией</vt:lpstr>
      <vt:lpstr>Зрение - формирование изображения оптической системой глаза </vt:lpstr>
      <vt:lpstr>Математическая модель оптической системы формирования изображений 3-D полупрозрачных объектов</vt:lpstr>
      <vt:lpstr>Пример 3-D секционирования сосудов глазного дна</vt:lpstr>
      <vt:lpstr>Информация и собеседование:</vt:lpstr>
      <vt:lpstr>Презентация PowerPoint</vt:lpstr>
      <vt:lpstr>Презентация PowerPoint</vt:lpstr>
      <vt:lpstr>Презентация PowerPoint</vt:lpstr>
      <vt:lpstr>Курсовые работы 3-курсников 2026 года спецсеминара:</vt:lpstr>
      <vt:lpstr>Программное обеcпечение PathScribe</vt:lpstr>
      <vt:lpstr>Участие в ИИ проектах МГУ:</vt:lpstr>
      <vt:lpstr>Машинное обучение и объяснимые модели</vt:lpstr>
      <vt:lpstr>Вычислительные эксперименты</vt:lpstr>
      <vt:lpstr>Современные технологии программирования</vt:lpstr>
      <vt:lpstr>Учебный план</vt:lpstr>
    </vt:vector>
  </TitlesOfParts>
  <Company>CMC MSU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Sergey B. Berezin</dc:creator>
  <cp:lastModifiedBy>Евгений Цыбров</cp:lastModifiedBy>
  <cp:revision>194</cp:revision>
  <dcterms:created xsi:type="dcterms:W3CDTF">2005-02-18T16:34:28Z</dcterms:created>
  <dcterms:modified xsi:type="dcterms:W3CDTF">2026-04-06T00:12:56Z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b-sebere@microsoft.com</vt:lpwstr>
  </property>
  <property fmtid="{D5CDD505-2E9C-101B-9397-08002B2CF9AE}" pid="5" name="MSIP_Label_f42aa342-8706-4288-bd11-ebb85995028c_SetDate">
    <vt:lpwstr>2018-03-26T12:45:42.5976971Z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